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573" r:id="rId2"/>
    <p:sldId id="572"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a:srgbClr val="660066"/>
    <a:srgbClr val="380070"/>
    <a:srgbClr val="6600CC"/>
    <a:srgbClr val="6600FF"/>
    <a:srgbClr val="9933FF"/>
    <a:srgbClr val="9966FF"/>
    <a:srgbClr val="F4EE00"/>
    <a:srgbClr val="CC66FF"/>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7" autoAdjust="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CE153-DBDD-47BF-9202-CEB4973455E6}"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0EB95-A007-4E0B-A917-930F26CB93AD}" type="slidenum">
              <a:rPr lang="en-US" smtClean="0"/>
              <a:t>‹#›</a:t>
            </a:fld>
            <a:endParaRPr lang="en-US"/>
          </a:p>
        </p:txBody>
      </p:sp>
    </p:spTree>
    <p:extLst>
      <p:ext uri="{BB962C8B-B14F-4D97-AF65-F5344CB8AC3E}">
        <p14:creationId xmlns:p14="http://schemas.microsoft.com/office/powerpoint/2010/main" val="429218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Organ_transplant" TargetMode="External"/><Relationship Id="rId13" Type="http://schemas.openxmlformats.org/officeDocument/2006/relationships/hyperlink" Target="https://en.wikipedia.org/wiki/Membrane_protein" TargetMode="External"/><Relationship Id="rId3" Type="http://schemas.openxmlformats.org/officeDocument/2006/relationships/hyperlink" Target="https://en.wikipedia.org/wiki/Dalton_(unit)" TargetMode="External"/><Relationship Id="rId7" Type="http://schemas.openxmlformats.org/officeDocument/2006/relationships/hyperlink" Target="https://en.wikipedia.org/wiki/Acute_rejection" TargetMode="External"/><Relationship Id="rId12" Type="http://schemas.openxmlformats.org/officeDocument/2006/relationships/hyperlink" Target="https://en.wikipedia.org/wiki/CD3_(immunology)" TargetMode="External"/><Relationship Id="rId2" Type="http://schemas.openxmlformats.org/officeDocument/2006/relationships/slide" Target="../slides/slide2.xml"/><Relationship Id="rId16" Type="http://schemas.openxmlformats.org/officeDocument/2006/relationships/hyperlink" Target="https://en.wikipedia.org/wiki/Muromonab-CD3#cite_note-4" TargetMode="External"/><Relationship Id="rId1" Type="http://schemas.openxmlformats.org/officeDocument/2006/relationships/notesMaster" Target="../notesMasters/notesMaster1.xml"/><Relationship Id="rId6" Type="http://schemas.openxmlformats.org/officeDocument/2006/relationships/hyperlink" Target="https://en.wikipedia.org/wiki/Immunosuppressant" TargetMode="External"/><Relationship Id="rId11" Type="http://schemas.openxmlformats.org/officeDocument/2006/relationships/hyperlink" Target="https://en.wikipedia.org/wiki/Monoclonal_antibody" TargetMode="External"/><Relationship Id="rId5" Type="http://schemas.openxmlformats.org/officeDocument/2006/relationships/hyperlink" Target="https://en.wikipedia.org/wiki/Janssen-Cilag" TargetMode="External"/><Relationship Id="rId15" Type="http://schemas.openxmlformats.org/officeDocument/2006/relationships/hyperlink" Target="https://en.wikipedia.org/wiki/Regulation_of_therapeutic_goods" TargetMode="External"/><Relationship Id="rId10" Type="http://schemas.openxmlformats.org/officeDocument/2006/relationships/hyperlink" Target="https://en.wikipedia.org/wiki/Muromonab-CD3#cite_note-Mutschler-2" TargetMode="External"/><Relationship Id="rId4" Type="http://schemas.openxmlformats.org/officeDocument/2006/relationships/hyperlink" Target="https://en.wikipedia.org/wiki/Labor_induction" TargetMode="External"/><Relationship Id="rId9" Type="http://schemas.openxmlformats.org/officeDocument/2006/relationships/hyperlink" Target="https://en.wikipedia.org/wiki/Muromonab-CD3#cite_note-pmid12588325-1" TargetMode="External"/><Relationship Id="rId14" Type="http://schemas.openxmlformats.org/officeDocument/2006/relationships/hyperlink" Target="https://en.wikipedia.org/wiki/T_cel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65200" rtl="0" eaLnBrk="0" fontAlgn="base" latinLnBrk="0" hangingPunct="0">
              <a:lnSpc>
                <a:spcPct val="100000"/>
              </a:lnSpc>
              <a:spcBef>
                <a:spcPct val="30000"/>
              </a:spcBef>
              <a:spcAft>
                <a:spcPct val="0"/>
              </a:spcAft>
              <a:buClrTx/>
              <a:buSzTx/>
              <a:buFontTx/>
              <a:buNone/>
              <a:tabLst/>
              <a:defRPr/>
            </a:pPr>
            <a:r>
              <a:rPr lang="en-US" b="1" dirty="0"/>
              <a:t>First</a:t>
            </a:r>
            <a:r>
              <a:rPr lang="en-US" dirty="0"/>
              <a:t> protein delivery was performed during </a:t>
            </a:r>
            <a:r>
              <a:rPr lang="en-US" b="1" dirty="0"/>
              <a:t>blood transfusion</a:t>
            </a:r>
            <a:r>
              <a:rPr lang="en-US" dirty="0"/>
              <a:t>. The first recorded successful blood transfusion occurs in England: Physician Richard Lower kept </a:t>
            </a:r>
            <a:r>
              <a:rPr lang="en-US" b="1" dirty="0"/>
              <a:t>dog</a:t>
            </a:r>
            <a:r>
              <a:rPr lang="en-US" dirty="0"/>
              <a:t> alive by transfusing blood from other </a:t>
            </a:r>
            <a:r>
              <a:rPr lang="en-US" b="1" dirty="0"/>
              <a:t>dogs</a:t>
            </a:r>
            <a:r>
              <a:rPr lang="en-US" dirty="0"/>
              <a:t>. </a:t>
            </a:r>
          </a:p>
          <a:p>
            <a:pPr marL="0" marR="0" indent="0" algn="l" defTabSz="9652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65200" rtl="0" eaLnBrk="0" fontAlgn="base" latinLnBrk="0" hangingPunct="0">
              <a:lnSpc>
                <a:spcPct val="100000"/>
              </a:lnSpc>
              <a:spcBef>
                <a:spcPct val="30000"/>
              </a:spcBef>
              <a:spcAft>
                <a:spcPct val="0"/>
              </a:spcAft>
              <a:buClrTx/>
              <a:buSzTx/>
              <a:buFontTx/>
              <a:buNone/>
              <a:tabLst/>
              <a:defRPr/>
            </a:pPr>
            <a:r>
              <a:rPr lang="en-US" baseline="0" dirty="0"/>
              <a:t>Jean </a:t>
            </a:r>
            <a:r>
              <a:rPr lang="en-US" baseline="0" dirty="0" err="1"/>
              <a:t>Bapsiste</a:t>
            </a:r>
            <a:r>
              <a:rPr lang="en-US" baseline="0" dirty="0"/>
              <a:t> Denis, the physician of Louis XIV, had been studying the transfer of animal to human blood. He took a local vagrant who, by his distribution, suffered “</a:t>
            </a:r>
            <a:r>
              <a:rPr lang="en-US" baseline="0" dirty="0" err="1"/>
              <a:t>phrensies</a:t>
            </a:r>
            <a:r>
              <a:rPr lang="en-US" baseline="0" dirty="0"/>
              <a:t>” where she would beat his wife, strip off his clothes and run around the streets, and transfused a café’s blood into the vagrant’s vein.  He hoped the calf’s blood would “by its mildness and freshness…allay the heat and ebullition of the patient’s blood.” The patient complained of heat up his arm as he was transfused, passed out for 2 hours and awoke fine.  Two days later Denis repeated the </a:t>
            </a:r>
            <a:r>
              <a:rPr lang="en-US" baseline="0" dirty="0" err="1"/>
              <a:t>transfustion</a:t>
            </a:r>
            <a:r>
              <a:rPr lang="en-US" baseline="0" dirty="0"/>
              <a:t>. With the second </a:t>
            </a:r>
            <a:r>
              <a:rPr lang="en-US" baseline="0" dirty="0" err="1"/>
              <a:t>transfustion</a:t>
            </a:r>
            <a:r>
              <a:rPr lang="en-US" baseline="0" dirty="0"/>
              <a:t>, the patient had mild shock, including urinating black fluids, and vomiting. He pass out until morning and continued these symptoms for almost 3 days. At the end of three days Denis reported that the patient attended his wife and was improved in his disposition to her – essentially he regarded the treatments as a success. </a:t>
            </a:r>
            <a:r>
              <a:rPr lang="en-US" dirty="0"/>
              <a:t>The Paris society of physicians ultimately outlawed animals to humans blood transfusions in </a:t>
            </a:r>
            <a:r>
              <a:rPr lang="en-US" b="1" dirty="0"/>
              <a:t>1678</a:t>
            </a:r>
            <a:r>
              <a:rPr lang="en-US" dirty="0"/>
              <a:t> because of numerous</a:t>
            </a:r>
            <a:r>
              <a:rPr lang="en-US" baseline="0" dirty="0"/>
              <a:t> adverse reactions, many resulting in death. </a:t>
            </a:r>
          </a:p>
          <a:p>
            <a:pPr marL="0" marR="0" indent="0" algn="l" defTabSz="965200" rtl="0" eaLnBrk="0" fontAlgn="base" latinLnBrk="0" hangingPunct="0">
              <a:lnSpc>
                <a:spcPct val="100000"/>
              </a:lnSpc>
              <a:spcBef>
                <a:spcPct val="30000"/>
              </a:spcBef>
              <a:spcAft>
                <a:spcPct val="0"/>
              </a:spcAft>
              <a:buClrTx/>
              <a:buSzTx/>
              <a:buFontTx/>
              <a:buNone/>
              <a:tabLst/>
              <a:defRPr/>
            </a:pPr>
            <a:endParaRPr lang="en-US" dirty="0"/>
          </a:p>
          <a:p>
            <a:pPr algn="just">
              <a:buFont typeface="Wingdings" panose="05000000000000000000" pitchFamily="2" charset="2"/>
              <a:buChar char="v"/>
            </a:pPr>
            <a:r>
              <a:rPr lang="en-US" sz="1400" dirty="0">
                <a:solidFill>
                  <a:srgbClr val="FF0000"/>
                </a:solidFill>
              </a:rPr>
              <a:t>1809</a:t>
            </a:r>
            <a:r>
              <a:rPr lang="en-US" sz="1400" dirty="0"/>
              <a:t> blood transfusion from father to infant. The father was a MD at</a:t>
            </a:r>
            <a:r>
              <a:rPr lang="en-US" sz="1400" baseline="0" dirty="0"/>
              <a:t> Columbia University. Dr. Alexis Carrel of Rockefeller Institute of Medical Research had been studying vessels and</a:t>
            </a:r>
            <a:r>
              <a:rPr lang="en-US" sz="1400" dirty="0"/>
              <a:t> was</a:t>
            </a:r>
            <a:r>
              <a:rPr lang="en-US" sz="1400" baseline="0" dirty="0"/>
              <a:t> called by the father to help. The baby had been bleeding out of her nose and lost copious amounts of blood. The baby was saved by the transfusion. </a:t>
            </a:r>
            <a:r>
              <a:rPr lang="en-US" sz="1400" dirty="0"/>
              <a:t>Blood types were identified almost 100 years later in 1900’s</a:t>
            </a:r>
            <a:r>
              <a:rPr lang="en-US" sz="1400" baseline="0" dirty="0"/>
              <a:t> by Karl Landsteiner in Vienna. He noticed if you mix blood together, sometimes it clotted and other times it did not, thus the +  and – Rh factors. Also he grouped them by letters A, B, and C. C was later changed to O – the universal blood type. Type AB came up later. Landsteiner received the Nobel prize.</a:t>
            </a:r>
          </a:p>
          <a:p>
            <a:pPr algn="just">
              <a:buFont typeface="Wingdings" panose="05000000000000000000" pitchFamily="2" charset="2"/>
              <a:buChar char="v"/>
            </a:pPr>
            <a:endParaRPr lang="en-US" sz="1400" baseline="0" dirty="0"/>
          </a:p>
          <a:p>
            <a:pPr marL="285750" indent="-285750">
              <a:buFont typeface="Arial" panose="020B0604020202020204" pitchFamily="34" charset="0"/>
              <a:buChar char="•"/>
            </a:pPr>
            <a:r>
              <a:rPr lang="en-US" dirty="0"/>
              <a:t>Insulin: Prior to 1920’s </a:t>
            </a:r>
            <a:r>
              <a:rPr lang="en-US" b="0" dirty="0"/>
              <a:t>Children would </a:t>
            </a:r>
            <a:r>
              <a:rPr lang="en-US" dirty="0"/>
              <a:t>be </a:t>
            </a:r>
            <a:r>
              <a:rPr lang="en-US" dirty="0" err="1"/>
              <a:t>comatosed</a:t>
            </a:r>
            <a:r>
              <a:rPr lang="en-US" dirty="0"/>
              <a:t> in large hospital wards dying from </a:t>
            </a:r>
            <a:r>
              <a:rPr lang="en-US" b="0" dirty="0"/>
              <a:t>diabetic </a:t>
            </a:r>
            <a:r>
              <a:rPr lang="en-US" b="0" dirty="0" err="1"/>
              <a:t>keto</a:t>
            </a:r>
            <a:r>
              <a:rPr lang="en-US" b="0" dirty="0"/>
              <a:t>-acidosis, due to lack of insulin and the Family would sit by their bedside until they died. </a:t>
            </a:r>
            <a:r>
              <a:rPr lang="en-US" dirty="0"/>
              <a:t>January 11, 1922 Canadian Frederick Banting  and Charles Best injected insulin from a calf pancreas into a 14 year old boy (after testing in dogs) - First injection – allergic reactions -- Second injection (two weeks later) – glycosuria eliminated</a:t>
            </a:r>
          </a:p>
          <a:p>
            <a:r>
              <a:rPr lang="en-US" dirty="0"/>
              <a:t>In April 1922, Eli Lily and company offered to purify the protein for therapy.</a:t>
            </a:r>
            <a:r>
              <a:rPr lang="en-US" baseline="0" dirty="0"/>
              <a:t> </a:t>
            </a:r>
            <a:r>
              <a:rPr lang="en-US" dirty="0"/>
              <a:t>Banting and other researchers involved received the Nobel Prize in 1923. Banting was squatting in Best’s lab to do his work because it was considered too risky for a university to give him his own lab to do the work. Insulin is largely</a:t>
            </a:r>
            <a:r>
              <a:rPr lang="en-US" baseline="0" dirty="0"/>
              <a:t> considered a peptide over a protein since it is so small, (</a:t>
            </a:r>
            <a:r>
              <a:rPr lang="en-US" sz="1300" b="0" i="0" kern="1200" dirty="0">
                <a:solidFill>
                  <a:schemeClr val="tx1"/>
                </a:solidFill>
                <a:effectLst/>
                <a:latin typeface="+mn-lt"/>
                <a:ea typeface="+mn-ea"/>
                <a:cs typeface="+mn-cs"/>
              </a:rPr>
              <a:t>5808 </a:t>
            </a:r>
            <a:r>
              <a:rPr lang="en-US" sz="1300" b="0" i="0" u="none" strike="noStrike" kern="1200" dirty="0">
                <a:solidFill>
                  <a:schemeClr val="tx1"/>
                </a:solidFill>
                <a:effectLst/>
                <a:latin typeface="+mn-lt"/>
                <a:ea typeface="+mn-ea"/>
                <a:cs typeface="+mn-cs"/>
                <a:hlinkClick r:id="rId3" tooltip="Dalton (unit)"/>
              </a:rPr>
              <a:t>Da</a:t>
            </a:r>
            <a:r>
              <a:rPr lang="en-US" sz="1300" b="0" i="0" u="none" strike="noStrike" kern="1200" dirty="0">
                <a:solidFill>
                  <a:schemeClr val="tx1"/>
                </a:solidFill>
                <a:effectLst/>
                <a:latin typeface="+mn-lt"/>
                <a:ea typeface="+mn-ea"/>
                <a:cs typeface="+mn-cs"/>
              </a:rPr>
              <a:t>)</a:t>
            </a:r>
            <a:endParaRPr lang="en-US" dirty="0"/>
          </a:p>
          <a:p>
            <a:pPr algn="just">
              <a:buFont typeface="Wingdings" panose="05000000000000000000" pitchFamily="2" charset="2"/>
              <a:buChar char="v"/>
            </a:pPr>
            <a:endParaRPr lang="en-US" sz="1400" baseline="0" dirty="0"/>
          </a:p>
          <a:p>
            <a:pPr algn="just">
              <a:buFont typeface="Wingdings" panose="05000000000000000000" pitchFamily="2" charset="2"/>
              <a:buChar char="v"/>
            </a:pPr>
            <a:r>
              <a:rPr lang="en-US" sz="1400" baseline="0" dirty="0"/>
              <a:t>Just before WWI, Edwin Cohn was working on isolating proteins from blood.  By the time WWI had started, ampules of albumin were used by battlefield doctors because they were more accessible than transfusions. The medic would break open the ampule into the wound of the solider. WWII marked the first use of blood and plasma transfusions once the patients were back at the base receiving medical care. People with type O blood at the home-front and battlefront would generously donate blood for the war effort.</a:t>
            </a:r>
          </a:p>
          <a:p>
            <a:pPr algn="just">
              <a:buFont typeface="Wingdings" panose="05000000000000000000" pitchFamily="2" charset="2"/>
              <a:buChar char="v"/>
            </a:pPr>
            <a:endParaRPr lang="en-US" sz="1400" baseline="0" dirty="0"/>
          </a:p>
          <a:p>
            <a:pPr marL="0" marR="0" indent="0" algn="just" defTabSz="9652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lang="en-US" sz="1400" b="0" i="0" kern="1200" dirty="0">
                <a:solidFill>
                  <a:schemeClr val="tx1"/>
                </a:solidFill>
                <a:effectLst/>
                <a:latin typeface="+mn-lt"/>
                <a:ea typeface="+mn-ea"/>
                <a:cs typeface="+mn-cs"/>
              </a:rPr>
              <a:t>Oxytocin was the first Peptide drug. Oxytocin is an intravenous infusion of oxytocin is used to </a:t>
            </a:r>
            <a:r>
              <a:rPr lang="en-US" sz="1400" b="0" i="0" u="none" strike="noStrike" kern="1200" dirty="0">
                <a:solidFill>
                  <a:schemeClr val="tx1"/>
                </a:solidFill>
                <a:effectLst/>
                <a:latin typeface="+mn-lt"/>
                <a:ea typeface="+mn-ea"/>
                <a:cs typeface="+mn-cs"/>
                <a:hlinkClick r:id="rId4" tooltip="Labor induction"/>
              </a:rPr>
              <a:t>induce labor</a:t>
            </a:r>
            <a:r>
              <a:rPr lang="en-US" sz="1400" b="0" i="0" u="none" strike="noStrike" kern="1200" dirty="0">
                <a:solidFill>
                  <a:schemeClr val="tx1"/>
                </a:solidFill>
                <a:effectLst/>
                <a:latin typeface="+mn-lt"/>
                <a:ea typeface="+mn-ea"/>
                <a:cs typeface="+mn-cs"/>
              </a:rPr>
              <a:t>.  It was approved in 1980.</a:t>
            </a:r>
            <a:endParaRPr lang="en-US" sz="1400" b="0" i="0" kern="1200" dirty="0">
              <a:solidFill>
                <a:schemeClr val="tx1"/>
              </a:solidFill>
              <a:effectLst/>
              <a:latin typeface="+mn-lt"/>
              <a:ea typeface="+mn-ea"/>
              <a:cs typeface="+mn-cs"/>
            </a:endParaRPr>
          </a:p>
          <a:p>
            <a:pPr algn="just">
              <a:buFont typeface="Wingdings" panose="05000000000000000000" pitchFamily="2" charset="2"/>
              <a:buChar char="v"/>
            </a:pPr>
            <a:endParaRPr lang="en-US" sz="1400" baseline="0" dirty="0"/>
          </a:p>
          <a:p>
            <a:pPr algn="just">
              <a:buFont typeface="Wingdings" panose="05000000000000000000" pitchFamily="2" charset="2"/>
              <a:buChar char="v"/>
            </a:pPr>
            <a:r>
              <a:rPr lang="en-US" sz="1300" b="1" i="0" kern="1200" dirty="0">
                <a:solidFill>
                  <a:schemeClr val="tx1"/>
                </a:solidFill>
                <a:effectLst/>
                <a:latin typeface="+mn-lt"/>
                <a:ea typeface="+mn-ea"/>
                <a:cs typeface="+mn-cs"/>
              </a:rPr>
              <a:t>Muromonab-CD3</a:t>
            </a:r>
            <a:r>
              <a:rPr lang="en-US" sz="1300" b="0" i="0" kern="1200" dirty="0">
                <a:solidFill>
                  <a:schemeClr val="tx1"/>
                </a:solidFill>
                <a:effectLst/>
                <a:latin typeface="+mn-lt"/>
                <a:ea typeface="+mn-ea"/>
                <a:cs typeface="+mn-cs"/>
              </a:rPr>
              <a:t> (trade name </a:t>
            </a:r>
            <a:r>
              <a:rPr lang="en-US" sz="1300" b="1" i="0" kern="1200" dirty="0" err="1">
                <a:solidFill>
                  <a:schemeClr val="tx1"/>
                </a:solidFill>
                <a:effectLst/>
                <a:latin typeface="+mn-lt"/>
                <a:ea typeface="+mn-ea"/>
                <a:cs typeface="+mn-cs"/>
              </a:rPr>
              <a:t>Orthoclone</a:t>
            </a:r>
            <a:r>
              <a:rPr lang="en-US" sz="1300" b="1" i="0" kern="1200" dirty="0">
                <a:solidFill>
                  <a:schemeClr val="tx1"/>
                </a:solidFill>
                <a:effectLst/>
                <a:latin typeface="+mn-lt"/>
                <a:ea typeface="+mn-ea"/>
                <a:cs typeface="+mn-cs"/>
              </a:rPr>
              <a:t> OKT3</a:t>
            </a:r>
            <a:r>
              <a:rPr lang="en-US" sz="1300" b="0" i="0" kern="1200" dirty="0">
                <a:solidFill>
                  <a:schemeClr val="tx1"/>
                </a:solidFill>
                <a:effectLst/>
                <a:latin typeface="+mn-lt"/>
                <a:ea typeface="+mn-ea"/>
                <a:cs typeface="+mn-cs"/>
              </a:rPr>
              <a:t>, marketed by </a:t>
            </a:r>
            <a:r>
              <a:rPr lang="en-US" sz="1300" b="0" i="0" u="none" strike="noStrike" kern="1200" dirty="0">
                <a:solidFill>
                  <a:schemeClr val="tx1"/>
                </a:solidFill>
                <a:effectLst/>
                <a:latin typeface="+mn-lt"/>
                <a:ea typeface="+mn-ea"/>
                <a:cs typeface="+mn-cs"/>
                <a:hlinkClick r:id="rId5" tooltip="Janssen-Cilag"/>
              </a:rPr>
              <a:t>Janssen-</a:t>
            </a:r>
            <a:r>
              <a:rPr lang="en-US" sz="1300" b="0" i="0" u="none" strike="noStrike" kern="1200" dirty="0" err="1">
                <a:solidFill>
                  <a:schemeClr val="tx1"/>
                </a:solidFill>
                <a:effectLst/>
                <a:latin typeface="+mn-lt"/>
                <a:ea typeface="+mn-ea"/>
                <a:cs typeface="+mn-cs"/>
                <a:hlinkClick r:id="rId5" tooltip="Janssen-Cilag"/>
              </a:rPr>
              <a:t>Cilag</a:t>
            </a:r>
            <a:r>
              <a:rPr lang="en-US" sz="1300" b="0" i="0" kern="1200" dirty="0">
                <a:solidFill>
                  <a:schemeClr val="tx1"/>
                </a:solidFill>
                <a:effectLst/>
                <a:latin typeface="+mn-lt"/>
                <a:ea typeface="+mn-ea"/>
                <a:cs typeface="+mn-cs"/>
              </a:rPr>
              <a:t>) is an </a:t>
            </a:r>
            <a:r>
              <a:rPr lang="en-US" sz="1300" b="0" i="0" u="none" strike="noStrike" kern="1200" dirty="0">
                <a:solidFill>
                  <a:schemeClr val="tx1"/>
                </a:solidFill>
                <a:effectLst/>
                <a:latin typeface="+mn-lt"/>
                <a:ea typeface="+mn-ea"/>
                <a:cs typeface="+mn-cs"/>
                <a:hlinkClick r:id="rId6" tooltip="Immunosuppressant"/>
              </a:rPr>
              <a:t>immunosuppressant</a:t>
            </a:r>
            <a:r>
              <a:rPr lang="en-US" sz="1300" b="0" i="0" kern="1200" dirty="0">
                <a:solidFill>
                  <a:schemeClr val="tx1"/>
                </a:solidFill>
                <a:effectLst/>
                <a:latin typeface="+mn-lt"/>
                <a:ea typeface="+mn-ea"/>
                <a:cs typeface="+mn-cs"/>
              </a:rPr>
              <a:t> drug given to reduce </a:t>
            </a:r>
            <a:r>
              <a:rPr lang="en-US" sz="1300" b="0" i="0" u="none" strike="noStrike" kern="1200" dirty="0">
                <a:solidFill>
                  <a:schemeClr val="tx1"/>
                </a:solidFill>
                <a:effectLst/>
                <a:latin typeface="+mn-lt"/>
                <a:ea typeface="+mn-ea"/>
                <a:cs typeface="+mn-cs"/>
                <a:hlinkClick r:id="rId7" tooltip="Acute rejection"/>
              </a:rPr>
              <a:t>acute rejection</a:t>
            </a:r>
            <a:r>
              <a:rPr lang="en-US" sz="1300" b="0" i="0" kern="1200" dirty="0">
                <a:solidFill>
                  <a:schemeClr val="tx1"/>
                </a:solidFill>
                <a:effectLst/>
                <a:latin typeface="+mn-lt"/>
                <a:ea typeface="+mn-ea"/>
                <a:cs typeface="+mn-cs"/>
              </a:rPr>
              <a:t> in patients with </a:t>
            </a:r>
            <a:r>
              <a:rPr lang="en-US" sz="1300" b="0" i="0" u="none" strike="noStrike" kern="1200" dirty="0">
                <a:solidFill>
                  <a:schemeClr val="tx1"/>
                </a:solidFill>
                <a:effectLst/>
                <a:latin typeface="+mn-lt"/>
                <a:ea typeface="+mn-ea"/>
                <a:cs typeface="+mn-cs"/>
                <a:hlinkClick r:id="rId8" tooltip="Organ transplant"/>
              </a:rPr>
              <a:t>organ transplants</a:t>
            </a:r>
            <a:r>
              <a:rPr lang="en-US" sz="1300" b="0" i="0" kern="1200" dirty="0">
                <a:solidFill>
                  <a:schemeClr val="tx1"/>
                </a:solidFill>
                <a:effectLst/>
                <a:latin typeface="+mn-lt"/>
                <a:ea typeface="+mn-ea"/>
                <a:cs typeface="+mn-cs"/>
              </a:rPr>
              <a:t>.</a:t>
            </a:r>
            <a:r>
              <a:rPr lang="en-US" sz="1300" b="0" i="0" u="none" strike="noStrike" kern="1200" baseline="30000" dirty="0">
                <a:solidFill>
                  <a:schemeClr val="tx1"/>
                </a:solidFill>
                <a:effectLst/>
                <a:latin typeface="+mn-lt"/>
                <a:ea typeface="+mn-ea"/>
                <a:cs typeface="+mn-cs"/>
                <a:hlinkClick r:id="rId9"/>
              </a:rPr>
              <a:t>[1]</a:t>
            </a:r>
            <a:r>
              <a:rPr lang="en-US" sz="1300" b="0" i="0" u="none" strike="noStrike" kern="1200" baseline="30000" dirty="0">
                <a:solidFill>
                  <a:schemeClr val="tx1"/>
                </a:solidFill>
                <a:effectLst/>
                <a:latin typeface="+mn-lt"/>
                <a:ea typeface="+mn-ea"/>
                <a:cs typeface="+mn-cs"/>
                <a:hlinkClick r:id="rId10"/>
              </a:rPr>
              <a:t>[2]</a:t>
            </a:r>
            <a:r>
              <a:rPr lang="en-US" sz="1300" b="0" i="0" kern="1200" dirty="0">
                <a:solidFill>
                  <a:schemeClr val="tx1"/>
                </a:solidFill>
                <a:effectLst/>
                <a:latin typeface="+mn-lt"/>
                <a:ea typeface="+mn-ea"/>
                <a:cs typeface="+mn-cs"/>
              </a:rPr>
              <a:t> It is a </a:t>
            </a:r>
            <a:r>
              <a:rPr lang="en-US" sz="1300" b="0" i="0" u="none" strike="noStrike" kern="1200" dirty="0">
                <a:solidFill>
                  <a:schemeClr val="tx1"/>
                </a:solidFill>
                <a:effectLst/>
                <a:latin typeface="+mn-lt"/>
                <a:ea typeface="+mn-ea"/>
                <a:cs typeface="+mn-cs"/>
                <a:hlinkClick r:id="rId11" tooltip="Monoclonal antibody"/>
              </a:rPr>
              <a:t>monoclonal antibody</a:t>
            </a:r>
            <a:r>
              <a:rPr lang="en-US" sz="1300" b="0" i="0" kern="1200" dirty="0">
                <a:solidFill>
                  <a:schemeClr val="tx1"/>
                </a:solidFill>
                <a:effectLst/>
                <a:latin typeface="+mn-lt"/>
                <a:ea typeface="+mn-ea"/>
                <a:cs typeface="+mn-cs"/>
              </a:rPr>
              <a:t> targeted at the </a:t>
            </a:r>
            <a:r>
              <a:rPr lang="en-US" sz="1300" b="0" i="0" u="none" strike="noStrike" kern="1200" dirty="0">
                <a:solidFill>
                  <a:schemeClr val="tx1"/>
                </a:solidFill>
                <a:effectLst/>
                <a:latin typeface="+mn-lt"/>
                <a:ea typeface="+mn-ea"/>
                <a:cs typeface="+mn-cs"/>
                <a:hlinkClick r:id="rId12" tooltip="CD3 (immunology)"/>
              </a:rPr>
              <a:t>CD3</a:t>
            </a:r>
            <a:r>
              <a:rPr lang="en-US" sz="1300" b="0" i="0" kern="1200" dirty="0">
                <a:solidFill>
                  <a:schemeClr val="tx1"/>
                </a:solidFill>
                <a:effectLst/>
                <a:latin typeface="+mn-lt"/>
                <a:ea typeface="+mn-ea"/>
                <a:cs typeface="+mn-cs"/>
              </a:rPr>
              <a:t> receptor, a </a:t>
            </a:r>
            <a:r>
              <a:rPr lang="en-US" sz="1300" b="0" i="0" u="none" strike="noStrike" kern="1200" dirty="0">
                <a:solidFill>
                  <a:schemeClr val="tx1"/>
                </a:solidFill>
                <a:effectLst/>
                <a:latin typeface="+mn-lt"/>
                <a:ea typeface="+mn-ea"/>
                <a:cs typeface="+mn-cs"/>
                <a:hlinkClick r:id="rId13" tooltip="Membrane protein"/>
              </a:rPr>
              <a:t>membrane protein</a:t>
            </a:r>
            <a:r>
              <a:rPr lang="en-US" sz="1300" b="0" i="0" kern="1200" dirty="0">
                <a:solidFill>
                  <a:schemeClr val="tx1"/>
                </a:solidFill>
                <a:effectLst/>
                <a:latin typeface="+mn-lt"/>
                <a:ea typeface="+mn-ea"/>
                <a:cs typeface="+mn-cs"/>
              </a:rPr>
              <a:t> on the surface of </a:t>
            </a:r>
            <a:r>
              <a:rPr lang="en-US" sz="1300" b="0" i="0" u="none" strike="noStrike" kern="1200" dirty="0">
                <a:solidFill>
                  <a:schemeClr val="tx1"/>
                </a:solidFill>
                <a:effectLst/>
                <a:latin typeface="+mn-lt"/>
                <a:ea typeface="+mn-ea"/>
                <a:cs typeface="+mn-cs"/>
                <a:hlinkClick r:id="rId14" tooltip="T cell"/>
              </a:rPr>
              <a:t>T cells</a:t>
            </a:r>
            <a:r>
              <a:rPr lang="en-US" sz="1300" b="0" i="0" kern="1200" dirty="0">
                <a:solidFill>
                  <a:schemeClr val="tx1"/>
                </a:solidFill>
                <a:effectLst/>
                <a:latin typeface="+mn-lt"/>
                <a:ea typeface="+mn-ea"/>
                <a:cs typeface="+mn-cs"/>
              </a:rPr>
              <a:t>. It was the first monoclonal antibody to be </a:t>
            </a:r>
            <a:r>
              <a:rPr lang="en-US" sz="1300" b="0" i="0" u="none" strike="noStrike" kern="1200" dirty="0">
                <a:solidFill>
                  <a:schemeClr val="tx1"/>
                </a:solidFill>
                <a:effectLst/>
                <a:latin typeface="+mn-lt"/>
                <a:ea typeface="+mn-ea"/>
                <a:cs typeface="+mn-cs"/>
                <a:hlinkClick r:id="rId15" tooltip="Regulation of therapeutic goods"/>
              </a:rPr>
              <a:t>approved</a:t>
            </a:r>
            <a:r>
              <a:rPr lang="en-US" sz="1300" b="0" i="0" kern="1200" dirty="0">
                <a:solidFill>
                  <a:schemeClr val="tx1"/>
                </a:solidFill>
                <a:effectLst/>
                <a:latin typeface="+mn-lt"/>
                <a:ea typeface="+mn-ea"/>
                <a:cs typeface="+mn-cs"/>
              </a:rPr>
              <a:t> for clinical use in humans. However, the manufacturer of Muromonab-CD3 have voluntarily withdrawn</a:t>
            </a:r>
            <a:r>
              <a:rPr lang="en-US" sz="1300" b="0" i="0" u="none" strike="noStrike" kern="1200" baseline="30000" dirty="0">
                <a:solidFill>
                  <a:schemeClr val="tx1"/>
                </a:solidFill>
                <a:effectLst/>
                <a:latin typeface="+mn-lt"/>
                <a:ea typeface="+mn-ea"/>
                <a:cs typeface="+mn-cs"/>
                <a:hlinkClick r:id="rId16"/>
              </a:rPr>
              <a:t>[4]</a:t>
            </a:r>
            <a:r>
              <a:rPr lang="en-US" sz="1300" b="0" i="0" kern="1200" dirty="0">
                <a:solidFill>
                  <a:schemeClr val="tx1"/>
                </a:solidFill>
                <a:effectLst/>
                <a:latin typeface="+mn-lt"/>
                <a:ea typeface="+mn-ea"/>
                <a:cs typeface="+mn-cs"/>
              </a:rPr>
              <a:t> it from the United States market due to decreased utilization; current OKT3 supplies are expected to be exhausted by mid-2010.</a:t>
            </a:r>
          </a:p>
          <a:p>
            <a:pPr algn="just">
              <a:buFont typeface="Wingdings" panose="05000000000000000000" pitchFamily="2" charset="2"/>
              <a:buChar char="v"/>
            </a:pPr>
            <a:endParaRPr lang="en-US" sz="1300" b="0" i="0" kern="1200" dirty="0">
              <a:solidFill>
                <a:schemeClr val="tx1"/>
              </a:solidFill>
              <a:effectLst/>
              <a:latin typeface="+mn-lt"/>
              <a:ea typeface="+mn-ea"/>
              <a:cs typeface="+mn-cs"/>
            </a:endParaRPr>
          </a:p>
          <a:p>
            <a:r>
              <a:rPr lang="en-US" sz="1300" b="0" i="0" kern="1200" dirty="0">
                <a:solidFill>
                  <a:schemeClr val="tx1"/>
                </a:solidFill>
                <a:effectLst/>
                <a:latin typeface="+mn-lt"/>
                <a:ea typeface="+mn-ea"/>
                <a:cs typeface="+mn-cs"/>
              </a:rPr>
              <a:t>- </a:t>
            </a:r>
            <a:r>
              <a:rPr lang="en-US" sz="1300" b="0" i="0" kern="1200" dirty="0" err="1">
                <a:solidFill>
                  <a:schemeClr val="tx1"/>
                </a:solidFill>
                <a:effectLst/>
                <a:latin typeface="+mn-lt"/>
                <a:ea typeface="+mn-ea"/>
                <a:cs typeface="+mn-cs"/>
              </a:rPr>
              <a:t>Eloctate</a:t>
            </a:r>
            <a:r>
              <a:rPr lang="en-US" sz="1300" b="0" i="0" kern="1200" dirty="0">
                <a:solidFill>
                  <a:schemeClr val="tx1"/>
                </a:solidFill>
                <a:effectLst/>
                <a:latin typeface="+mn-lt"/>
                <a:ea typeface="+mn-ea"/>
                <a:cs typeface="+mn-cs"/>
              </a:rPr>
              <a:t>, </a:t>
            </a:r>
            <a:r>
              <a:rPr lang="en-US" sz="1300" b="0" i="0" kern="1200" dirty="0" err="1">
                <a:solidFill>
                  <a:schemeClr val="tx1"/>
                </a:solidFill>
                <a:effectLst/>
                <a:latin typeface="+mn-lt"/>
                <a:ea typeface="+mn-ea"/>
                <a:cs typeface="+mn-cs"/>
              </a:rPr>
              <a:t>Antihemophilic</a:t>
            </a:r>
            <a:r>
              <a:rPr lang="en-US" sz="1300" b="0" i="0" kern="1200" dirty="0">
                <a:solidFill>
                  <a:schemeClr val="tx1"/>
                </a:solidFill>
                <a:effectLst/>
                <a:latin typeface="+mn-lt"/>
                <a:ea typeface="+mn-ea"/>
                <a:cs typeface="+mn-cs"/>
              </a:rPr>
              <a:t> Factor (Recombinant), Fc fusion protein, for use in adults and children who have Hemophilia A. </a:t>
            </a:r>
            <a:r>
              <a:rPr lang="en-US" sz="1300" b="0" i="0" kern="1200" dirty="0" err="1">
                <a:solidFill>
                  <a:schemeClr val="tx1"/>
                </a:solidFill>
                <a:effectLst/>
                <a:latin typeface="+mn-lt"/>
                <a:ea typeface="+mn-ea"/>
                <a:cs typeface="+mn-cs"/>
              </a:rPr>
              <a:t>Eloctate</a:t>
            </a:r>
            <a:r>
              <a:rPr lang="en-US" sz="1300" b="0" i="0" kern="1200" dirty="0">
                <a:solidFill>
                  <a:schemeClr val="tx1"/>
                </a:solidFill>
                <a:effectLst/>
                <a:latin typeface="+mn-lt"/>
                <a:ea typeface="+mn-ea"/>
                <a:cs typeface="+mn-cs"/>
              </a:rPr>
              <a:t> is the first Hemophilia A treatment designed to require less frequent injections when used to prevent or reduce the frequency of bleeding.</a:t>
            </a:r>
          </a:p>
          <a:p>
            <a:r>
              <a:rPr lang="en-US" sz="1300" b="0" i="0" kern="1200" dirty="0" err="1">
                <a:solidFill>
                  <a:schemeClr val="tx1"/>
                </a:solidFill>
                <a:effectLst/>
                <a:latin typeface="+mn-lt"/>
                <a:ea typeface="+mn-ea"/>
                <a:cs typeface="+mn-cs"/>
              </a:rPr>
              <a:t>Eloctate</a:t>
            </a:r>
            <a:r>
              <a:rPr lang="en-US" sz="1300" b="0" i="0" kern="1200" dirty="0">
                <a:solidFill>
                  <a:schemeClr val="tx1"/>
                </a:solidFill>
                <a:effectLst/>
                <a:latin typeface="+mn-lt"/>
                <a:ea typeface="+mn-ea"/>
                <a:cs typeface="+mn-cs"/>
              </a:rPr>
              <a:t> is approved to help control and prevent bleeding episodes, manage bleeding during surgical procedures, and prevent or reduce the frequency of bleeding episodes (prophylaxis). </a:t>
            </a:r>
            <a:r>
              <a:rPr lang="en-US" sz="1300" b="0" i="0" kern="1200" dirty="0" err="1">
                <a:solidFill>
                  <a:schemeClr val="tx1"/>
                </a:solidFill>
                <a:effectLst/>
                <a:latin typeface="+mn-lt"/>
                <a:ea typeface="+mn-ea"/>
                <a:cs typeface="+mn-cs"/>
              </a:rPr>
              <a:t>Eloctate</a:t>
            </a:r>
            <a:r>
              <a:rPr lang="en-US" sz="1300" b="0" i="0" kern="1200" dirty="0">
                <a:solidFill>
                  <a:schemeClr val="tx1"/>
                </a:solidFill>
                <a:effectLst/>
                <a:latin typeface="+mn-lt"/>
                <a:ea typeface="+mn-ea"/>
                <a:cs typeface="+mn-cs"/>
              </a:rPr>
              <a:t> consists of the Coagulation Factor VIII molecule (historically known as </a:t>
            </a:r>
            <a:r>
              <a:rPr lang="en-US" sz="1300" b="0" i="0" kern="1200" dirty="0" err="1">
                <a:solidFill>
                  <a:schemeClr val="tx1"/>
                </a:solidFill>
                <a:effectLst/>
                <a:latin typeface="+mn-lt"/>
                <a:ea typeface="+mn-ea"/>
                <a:cs typeface="+mn-cs"/>
              </a:rPr>
              <a:t>Antihemophilic</a:t>
            </a:r>
            <a:r>
              <a:rPr lang="en-US" sz="1300" b="0" i="0" kern="1200" dirty="0">
                <a:solidFill>
                  <a:schemeClr val="tx1"/>
                </a:solidFill>
                <a:effectLst/>
                <a:latin typeface="+mn-lt"/>
                <a:ea typeface="+mn-ea"/>
                <a:cs typeface="+mn-cs"/>
              </a:rPr>
              <a:t> Factor) linked to a protein fragment, Fc, which is found in antibodies. </a:t>
            </a:r>
          </a:p>
          <a:p>
            <a:pPr algn="just">
              <a:buFont typeface="Wingdings" panose="05000000000000000000" pitchFamily="2" charset="2"/>
              <a:buChar char="v"/>
            </a:pPr>
            <a:endParaRPr lang="en-US" sz="1300" b="0" i="0" kern="1200" dirty="0">
              <a:solidFill>
                <a:schemeClr val="tx1"/>
              </a:solidFill>
              <a:effectLst/>
              <a:latin typeface="+mn-lt"/>
              <a:ea typeface="+mn-ea"/>
              <a:cs typeface="+mn-cs"/>
            </a:endParaRPr>
          </a:p>
          <a:p>
            <a:pPr algn="just">
              <a:buFont typeface="Wingdings" panose="05000000000000000000" pitchFamily="2" charset="2"/>
              <a:buChar char="v"/>
            </a:pPr>
            <a:endParaRPr lang="en-US" sz="1300" b="0" i="0" kern="1200" dirty="0">
              <a:solidFill>
                <a:schemeClr val="tx1"/>
              </a:solidFill>
              <a:effectLst/>
              <a:latin typeface="+mn-lt"/>
              <a:ea typeface="+mn-ea"/>
              <a:cs typeface="+mn-cs"/>
            </a:endParaRPr>
          </a:p>
          <a:p>
            <a:pPr algn="just">
              <a:buFont typeface="Wingdings" panose="05000000000000000000" pitchFamily="2" charset="2"/>
              <a:buChar char="v"/>
            </a:pPr>
            <a:endParaRPr lang="en-US" sz="1300" b="0" i="0" kern="1200" dirty="0">
              <a:solidFill>
                <a:schemeClr val="tx1"/>
              </a:solidFill>
              <a:effectLst/>
              <a:latin typeface="+mn-lt"/>
              <a:ea typeface="+mn-ea"/>
              <a:cs typeface="+mn-cs"/>
            </a:endParaRPr>
          </a:p>
          <a:p>
            <a:pPr algn="just">
              <a:buFont typeface="Wingdings" panose="05000000000000000000" pitchFamily="2" charset="2"/>
              <a:buChar char="v"/>
            </a:pPr>
            <a:endParaRPr lang="en-US" sz="1400" dirty="0"/>
          </a:p>
          <a:p>
            <a:pPr marL="0" marR="0" indent="0" algn="l" defTabSz="965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266D228-4304-4750-A943-EF786A875A7B}" type="slidenum">
              <a:rPr lang="en-US" smtClean="0"/>
              <a:pPr>
                <a:defRPr/>
              </a:pPr>
              <a:t>2</a:t>
            </a:fld>
            <a:endParaRPr lang="en-US" dirty="0"/>
          </a:p>
        </p:txBody>
      </p:sp>
    </p:spTree>
    <p:extLst>
      <p:ext uri="{BB962C8B-B14F-4D97-AF65-F5344CB8AC3E}">
        <p14:creationId xmlns:p14="http://schemas.microsoft.com/office/powerpoint/2010/main" val="35645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2F3D-A8EB-44BC-8D40-BA07EFDEC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15EAE-94FE-4064-BDCB-80390E3FB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89D968-FE53-4749-88C4-96509C2AA496}"/>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8706BAB4-07E9-4FE0-902E-61025D051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A299B-60C9-40C5-92C1-76B76B8223CC}"/>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205891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0219-FF6E-440A-8952-875CB5BA2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33D94-D670-49F0-8BDA-BF9EDD218C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7776D-C863-4D1D-ABE4-F5A49E79C9A6}"/>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BA3E2BA7-D7B1-456D-9328-F32D12981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64232-3763-4705-B134-4C65E5C52AA0}"/>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502001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BC148-BCAE-454C-9539-9C06D3C5A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C1C45-06AD-428A-97D6-899468BAA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37A07-422A-4A67-A1F6-28E5324C1381}"/>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6FD4A533-38EE-4C54-B95F-50D4A17B8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9151C-6D16-4AD2-99E6-F10F74C67658}"/>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419417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E35A-E42B-492D-92D2-DD2B99BEFB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3A211-A4B7-49D6-B56D-1E3020B04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9C337-C2AD-474A-9C71-2085FFA52F7A}"/>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65290C08-CCE8-476A-BD1B-8B2E19C37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3BF5C-88BA-48D3-9CA5-2451C46064FF}"/>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4240073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422EE-873A-4DAE-8580-3A26C291E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D3E7D-F59E-451E-AC85-93970BBDF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8DFBB5-F8D5-44A3-BF0B-BDE4FF3C8ABB}"/>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09EDDCAB-F229-43E7-970D-16F46F213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9CB88-55E0-4E2D-87A8-F9066DF70579}"/>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114405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C55B-26C3-4D5B-8374-C76E0904D7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0B081-A326-49D3-802E-127742007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3E8F4-4194-46C4-82AA-61CCD7739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5441A1-9372-4EA0-A27D-54F43C7FF93F}"/>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6" name="Footer Placeholder 5">
            <a:extLst>
              <a:ext uri="{FF2B5EF4-FFF2-40B4-BE49-F238E27FC236}">
                <a16:creationId xmlns:a16="http://schemas.microsoft.com/office/drawing/2014/main" id="{F6A5F229-3AC4-4187-A3E3-CDB199BB7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06AB3-3DCC-44E0-801F-AA7A545E0E65}"/>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160355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D597-1569-4052-AF9A-B96D61A70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B202F-CE27-4945-AED9-E7E8F844B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3E298-8DD2-47E6-AEE0-57A7A58718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1A569-536F-4165-ACB6-5CF931F76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96B60-0B62-4BF4-B90C-841BC9316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72709-A81B-46DA-9A08-3195BD0856FD}"/>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8" name="Footer Placeholder 7">
            <a:extLst>
              <a:ext uri="{FF2B5EF4-FFF2-40B4-BE49-F238E27FC236}">
                <a16:creationId xmlns:a16="http://schemas.microsoft.com/office/drawing/2014/main" id="{1C8B03A4-812F-42DB-9C62-C7CBBE891D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6D9B2-95A1-45AC-B29A-0569755FAA1C}"/>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99977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5661-AB8F-4849-ADDD-033E4256B2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E7EFA9-1C6E-460F-8409-A7694BF6564B}"/>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4" name="Footer Placeholder 3">
            <a:extLst>
              <a:ext uri="{FF2B5EF4-FFF2-40B4-BE49-F238E27FC236}">
                <a16:creationId xmlns:a16="http://schemas.microsoft.com/office/drawing/2014/main" id="{EBA6B41E-95BE-483D-8555-875F9AFFBB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D1C11-FD47-4C92-AA2B-7D7CC7EB1667}"/>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268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1A917-FA31-4720-84BF-27807016A1D3}"/>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3" name="Footer Placeholder 2">
            <a:extLst>
              <a:ext uri="{FF2B5EF4-FFF2-40B4-BE49-F238E27FC236}">
                <a16:creationId xmlns:a16="http://schemas.microsoft.com/office/drawing/2014/main" id="{B69A6B3D-892C-4ACA-A9B2-67C75B1C0D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38A73-3FD9-46CF-8119-49A2F4EDCBA8}"/>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52789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33EA-DC5C-486A-B19C-65D9C6681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0355D3-BE9F-411C-B2DE-78736E724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BAA60-BD36-400F-B596-16E83724E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19657-646D-42EF-8AA6-0241CAAA0AC0}"/>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6" name="Footer Placeholder 5">
            <a:extLst>
              <a:ext uri="{FF2B5EF4-FFF2-40B4-BE49-F238E27FC236}">
                <a16:creationId xmlns:a16="http://schemas.microsoft.com/office/drawing/2014/main" id="{BDF06178-1F11-4FBE-9FB0-97AE4EB2E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185DD-64E0-40D5-8873-37300D2C89E1}"/>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171169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F992-00D7-4455-A98C-FD9F323C7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543438-01F1-4EF2-AF24-15E492199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BD6515-2B31-45A6-80C5-9B3090272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82E754-C74B-44F2-AB39-0C3365D4ED49}"/>
              </a:ext>
            </a:extLst>
          </p:cNvPr>
          <p:cNvSpPr>
            <a:spLocks noGrp="1"/>
          </p:cNvSpPr>
          <p:nvPr>
            <p:ph type="dt" sz="half" idx="10"/>
          </p:nvPr>
        </p:nvSpPr>
        <p:spPr/>
        <p:txBody>
          <a:bodyPr/>
          <a:lstStyle/>
          <a:p>
            <a:fld id="{67852184-8CB0-4FE1-B868-5C972FE5B1A6}" type="datetimeFigureOut">
              <a:rPr lang="en-US" smtClean="0"/>
              <a:t>4/6/2021</a:t>
            </a:fld>
            <a:endParaRPr lang="en-US"/>
          </a:p>
        </p:txBody>
      </p:sp>
      <p:sp>
        <p:nvSpPr>
          <p:cNvPr id="6" name="Footer Placeholder 5">
            <a:extLst>
              <a:ext uri="{FF2B5EF4-FFF2-40B4-BE49-F238E27FC236}">
                <a16:creationId xmlns:a16="http://schemas.microsoft.com/office/drawing/2014/main" id="{59ADC048-352F-495C-BADF-57D5ECB9A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8447C-33EA-4256-8501-5974D65DC6D8}"/>
              </a:ext>
            </a:extLst>
          </p:cNvPr>
          <p:cNvSpPr>
            <a:spLocks noGrp="1"/>
          </p:cNvSpPr>
          <p:nvPr>
            <p:ph type="sldNum" sz="quarter" idx="12"/>
          </p:nvPr>
        </p:nvSpPr>
        <p:spPr/>
        <p:txBody>
          <a:bodyPr/>
          <a:lstStyle/>
          <a:p>
            <a:fld id="{69AC9EC2-8638-45E1-BB2F-E69F46E6BA4F}" type="slidenum">
              <a:rPr lang="en-US" smtClean="0"/>
              <a:t>‹#›</a:t>
            </a:fld>
            <a:endParaRPr lang="en-US"/>
          </a:p>
        </p:txBody>
      </p:sp>
    </p:spTree>
    <p:extLst>
      <p:ext uri="{BB962C8B-B14F-4D97-AF65-F5344CB8AC3E}">
        <p14:creationId xmlns:p14="http://schemas.microsoft.com/office/powerpoint/2010/main" val="50329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EC3A6-74C0-41F9-8F53-912801422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119C4-1DD3-4CAF-9803-535C26767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42B1D-15AC-481B-A138-5FB4F4715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52184-8CB0-4FE1-B868-5C972FE5B1A6}" type="datetimeFigureOut">
              <a:rPr lang="en-US" smtClean="0"/>
              <a:t>4/6/2021</a:t>
            </a:fld>
            <a:endParaRPr lang="en-US"/>
          </a:p>
        </p:txBody>
      </p:sp>
      <p:sp>
        <p:nvSpPr>
          <p:cNvPr id="5" name="Footer Placeholder 4">
            <a:extLst>
              <a:ext uri="{FF2B5EF4-FFF2-40B4-BE49-F238E27FC236}">
                <a16:creationId xmlns:a16="http://schemas.microsoft.com/office/drawing/2014/main" id="{93B17174-7A3F-4043-A4ED-71DCA55AA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44AAC2-FA13-4EB4-A71C-641A4919D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C9EC2-8638-45E1-BB2F-E69F46E6BA4F}" type="slidenum">
              <a:rPr lang="en-US" smtClean="0"/>
              <a:t>‹#›</a:t>
            </a:fld>
            <a:endParaRPr lang="en-US"/>
          </a:p>
        </p:txBody>
      </p:sp>
    </p:spTree>
    <p:extLst>
      <p:ext uri="{BB962C8B-B14F-4D97-AF65-F5344CB8AC3E}">
        <p14:creationId xmlns:p14="http://schemas.microsoft.com/office/powerpoint/2010/main" val="1461174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3.gif"/><Relationship Id="rId3" Type="http://schemas.openxmlformats.org/officeDocument/2006/relationships/image" Target="../media/image2.jpeg"/><Relationship Id="rId21" Type="http://schemas.openxmlformats.org/officeDocument/2006/relationships/image" Target="../media/image19.wmf"/><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2.wmf"/><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oleObject" Target="../embeddings/oleObject1.bin"/><Relationship Id="rId29"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oleObject" Target="../embeddings/oleObject2.bin"/><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1.png"/><Relationship Id="rId28" Type="http://schemas.openxmlformats.org/officeDocument/2006/relationships/image" Target="../media/image25.jpeg"/><Relationship Id="rId10" Type="http://schemas.openxmlformats.org/officeDocument/2006/relationships/image" Target="../media/image9.jpe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0.png"/><Relationship Id="rId27" Type="http://schemas.openxmlformats.org/officeDocument/2006/relationships/image" Target="../media/image24.jpeg"/><Relationship Id="rId30"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25.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30" descr="Image result for polymer polyplexes">
            <a:extLst>
              <a:ext uri="{FF2B5EF4-FFF2-40B4-BE49-F238E27FC236}">
                <a16:creationId xmlns:a16="http://schemas.microsoft.com/office/drawing/2014/main" id="{52C6B951-4B1C-46E5-91C7-21A115B62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11" t="15752" r="38796" b="23037"/>
          <a:stretch/>
        </p:blipFill>
        <p:spPr bwMode="auto">
          <a:xfrm>
            <a:off x="8953692" y="4480081"/>
            <a:ext cx="908523" cy="838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arbon nanotubes">
            <a:extLst>
              <a:ext uri="{FF2B5EF4-FFF2-40B4-BE49-F238E27FC236}">
                <a16:creationId xmlns:a16="http://schemas.microsoft.com/office/drawing/2014/main" id="{20A7C233-4AC4-4503-83E1-66BF7E74D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589" y="402718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52" descr="A picture containing building, room, plate, clock&#10;&#10;Description automatically generated">
            <a:extLst>
              <a:ext uri="{FF2B5EF4-FFF2-40B4-BE49-F238E27FC236}">
                <a16:creationId xmlns:a16="http://schemas.microsoft.com/office/drawing/2014/main" id="{AC30CC16-73DD-4628-B34A-FDE2A15906CE}"/>
              </a:ext>
            </a:extLst>
          </p:cNvPr>
          <p:cNvPicPr>
            <a:picLocks noChangeAspect="1"/>
          </p:cNvPicPr>
          <p:nvPr/>
        </p:nvPicPr>
        <p:blipFill rotWithShape="1">
          <a:blip r:embed="rId4">
            <a:extLst>
              <a:ext uri="{28A0092B-C50C-407E-A947-70E740481C1C}">
                <a14:useLocalDpi xmlns:a14="http://schemas.microsoft.com/office/drawing/2010/main" val="0"/>
              </a:ext>
            </a:extLst>
          </a:blip>
          <a:srcRect l="77702" t="72091" r="5818" b="3979"/>
          <a:stretch/>
        </p:blipFill>
        <p:spPr>
          <a:xfrm>
            <a:off x="6947493" y="1753454"/>
            <a:ext cx="830064" cy="843729"/>
          </a:xfrm>
          <a:prstGeom prst="rect">
            <a:avLst/>
          </a:prstGeom>
        </p:spPr>
      </p:pic>
      <p:pic>
        <p:nvPicPr>
          <p:cNvPr id="1046" name="Picture 22" descr="Image result for lipid disk">
            <a:extLst>
              <a:ext uri="{FF2B5EF4-FFF2-40B4-BE49-F238E27FC236}">
                <a16:creationId xmlns:a16="http://schemas.microsoft.com/office/drawing/2014/main" id="{8A307C17-368D-4D44-9ABA-30D8F44260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2729"/>
          <a:stretch/>
        </p:blipFill>
        <p:spPr bwMode="auto">
          <a:xfrm>
            <a:off x="6077406" y="1990001"/>
            <a:ext cx="833980" cy="483321"/>
          </a:xfrm>
          <a:prstGeom prst="rect">
            <a:avLst/>
          </a:prstGeom>
          <a:noFill/>
          <a:extLst>
            <a:ext uri="{909E8E84-426E-40DD-AFC4-6F175D3DCCD1}">
              <a14:hiddenFill xmlns:a14="http://schemas.microsoft.com/office/drawing/2010/main">
                <a:solidFill>
                  <a:srgbClr val="FFFFFF"/>
                </a:solidFill>
              </a14:hiddenFill>
            </a:ext>
          </a:extLst>
        </p:spPr>
      </p:pic>
      <p:pic>
        <p:nvPicPr>
          <p:cNvPr id="178" name="Content Placeholder 4" descr="Chart, sunburst chart&#10;&#10;Description automatically generated">
            <a:extLst>
              <a:ext uri="{FF2B5EF4-FFF2-40B4-BE49-F238E27FC236}">
                <a16:creationId xmlns:a16="http://schemas.microsoft.com/office/drawing/2014/main" id="{D1CD04BF-0B7C-4C7A-B3B8-306EBB1031CB}"/>
              </a:ext>
            </a:extLst>
          </p:cNvPr>
          <p:cNvPicPr>
            <a:picLocks noChangeAspect="1"/>
          </p:cNvPicPr>
          <p:nvPr/>
        </p:nvPicPr>
        <p:blipFill rotWithShape="1">
          <a:blip r:embed="rId6">
            <a:extLst>
              <a:ext uri="{28A0092B-C50C-407E-A947-70E740481C1C}">
                <a14:useLocalDpi xmlns:a14="http://schemas.microsoft.com/office/drawing/2010/main" val="0"/>
              </a:ext>
            </a:extLst>
          </a:blip>
          <a:srcRect l="13025" t="1145" r="22431" b="9651"/>
          <a:stretch/>
        </p:blipFill>
        <p:spPr>
          <a:xfrm>
            <a:off x="9703687" y="2320700"/>
            <a:ext cx="793545" cy="767709"/>
          </a:xfrm>
          <a:prstGeom prst="rect">
            <a:avLst/>
          </a:prstGeom>
        </p:spPr>
      </p:pic>
      <p:pic>
        <p:nvPicPr>
          <p:cNvPr id="1050" name="Picture 26" descr="Image result for quantum dots">
            <a:extLst>
              <a:ext uri="{FF2B5EF4-FFF2-40B4-BE49-F238E27FC236}">
                <a16:creationId xmlns:a16="http://schemas.microsoft.com/office/drawing/2014/main" id="{D1B8CC0F-0A43-4597-AC68-3A280488E9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17" t="26812" r="48062" b="15315"/>
          <a:stretch/>
        </p:blipFill>
        <p:spPr bwMode="auto">
          <a:xfrm>
            <a:off x="7077290" y="4492083"/>
            <a:ext cx="990589" cy="914400"/>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107">
            <a:extLst>
              <a:ext uri="{FF2B5EF4-FFF2-40B4-BE49-F238E27FC236}">
                <a16:creationId xmlns:a16="http://schemas.microsoft.com/office/drawing/2014/main" id="{4052B738-C86A-4E1F-83C0-7D5196DB374D}"/>
              </a:ext>
            </a:extLst>
          </p:cNvPr>
          <p:cNvSpPr/>
          <p:nvPr/>
        </p:nvSpPr>
        <p:spPr>
          <a:xfrm>
            <a:off x="8593986" y="2013360"/>
            <a:ext cx="196805" cy="409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5FDBFDD7-DC7D-42D5-90BF-3D95621907DE}"/>
              </a:ext>
            </a:extLst>
          </p:cNvPr>
          <p:cNvGrpSpPr/>
          <p:nvPr/>
        </p:nvGrpSpPr>
        <p:grpSpPr>
          <a:xfrm>
            <a:off x="8468092" y="2061295"/>
            <a:ext cx="981355" cy="837429"/>
            <a:chOff x="8468092" y="2061295"/>
            <a:chExt cx="981355" cy="837429"/>
          </a:xfrm>
        </p:grpSpPr>
        <p:pic>
          <p:nvPicPr>
            <p:cNvPr id="135" name="Picture 8" descr="http://www.phospholipid.jp/images/phospholipid_2-1_1.jpg">
              <a:extLst>
                <a:ext uri="{FF2B5EF4-FFF2-40B4-BE49-F238E27FC236}">
                  <a16:creationId xmlns:a16="http://schemas.microsoft.com/office/drawing/2014/main" id="{8511D392-EBE8-45F8-B312-88DBF0EA3B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834" r="27185"/>
            <a:stretch/>
          </p:blipFill>
          <p:spPr bwMode="auto">
            <a:xfrm rot="16200000">
              <a:off x="8604504" y="2053781"/>
              <a:ext cx="775486" cy="91440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Rounded Corners 136">
              <a:extLst>
                <a:ext uri="{FF2B5EF4-FFF2-40B4-BE49-F238E27FC236}">
                  <a16:creationId xmlns:a16="http://schemas.microsoft.com/office/drawing/2014/main" id="{4C780B08-427E-48C3-B5E3-3FA7CEF39BF0}"/>
                </a:ext>
              </a:extLst>
            </p:cNvPr>
            <p:cNvSpPr/>
            <p:nvPr/>
          </p:nvSpPr>
          <p:spPr>
            <a:xfrm>
              <a:off x="8468092" y="2061295"/>
              <a:ext cx="322699" cy="437915"/>
            </a:xfrm>
            <a:custGeom>
              <a:avLst/>
              <a:gdLst>
                <a:gd name="connsiteX0" fmla="*/ 0 w 322699"/>
                <a:gd name="connsiteY0" fmla="*/ 53784 h 409924"/>
                <a:gd name="connsiteX1" fmla="*/ 53784 w 322699"/>
                <a:gd name="connsiteY1" fmla="*/ 0 h 409924"/>
                <a:gd name="connsiteX2" fmla="*/ 268915 w 322699"/>
                <a:gd name="connsiteY2" fmla="*/ 0 h 409924"/>
                <a:gd name="connsiteX3" fmla="*/ 322699 w 322699"/>
                <a:gd name="connsiteY3" fmla="*/ 53784 h 409924"/>
                <a:gd name="connsiteX4" fmla="*/ 322699 w 322699"/>
                <a:gd name="connsiteY4" fmla="*/ 356140 h 409924"/>
                <a:gd name="connsiteX5" fmla="*/ 268915 w 322699"/>
                <a:gd name="connsiteY5" fmla="*/ 409924 h 409924"/>
                <a:gd name="connsiteX6" fmla="*/ 53784 w 322699"/>
                <a:gd name="connsiteY6" fmla="*/ 409924 h 409924"/>
                <a:gd name="connsiteX7" fmla="*/ 0 w 322699"/>
                <a:gd name="connsiteY7" fmla="*/ 356140 h 409924"/>
                <a:gd name="connsiteX8" fmla="*/ 0 w 322699"/>
                <a:gd name="connsiteY8" fmla="*/ 53784 h 409924"/>
                <a:gd name="connsiteX0" fmla="*/ 0 w 322699"/>
                <a:gd name="connsiteY0" fmla="*/ 53784 h 409924"/>
                <a:gd name="connsiteX1" fmla="*/ 53784 w 322699"/>
                <a:gd name="connsiteY1" fmla="*/ 0 h 409924"/>
                <a:gd name="connsiteX2" fmla="*/ 268915 w 322699"/>
                <a:gd name="connsiteY2" fmla="*/ 0 h 409924"/>
                <a:gd name="connsiteX3" fmla="*/ 322699 w 322699"/>
                <a:gd name="connsiteY3" fmla="*/ 53784 h 409924"/>
                <a:gd name="connsiteX4" fmla="*/ 322699 w 322699"/>
                <a:gd name="connsiteY4" fmla="*/ 356140 h 409924"/>
                <a:gd name="connsiteX5" fmla="*/ 194270 w 322699"/>
                <a:gd name="connsiteY5" fmla="*/ 325948 h 409924"/>
                <a:gd name="connsiteX6" fmla="*/ 53784 w 322699"/>
                <a:gd name="connsiteY6" fmla="*/ 409924 h 409924"/>
                <a:gd name="connsiteX7" fmla="*/ 0 w 322699"/>
                <a:gd name="connsiteY7" fmla="*/ 356140 h 409924"/>
                <a:gd name="connsiteX8" fmla="*/ 0 w 322699"/>
                <a:gd name="connsiteY8" fmla="*/ 53784 h 409924"/>
                <a:gd name="connsiteX0" fmla="*/ 0 w 322699"/>
                <a:gd name="connsiteY0" fmla="*/ 53784 h 409924"/>
                <a:gd name="connsiteX1" fmla="*/ 53784 w 322699"/>
                <a:gd name="connsiteY1" fmla="*/ 0 h 409924"/>
                <a:gd name="connsiteX2" fmla="*/ 268915 w 322699"/>
                <a:gd name="connsiteY2" fmla="*/ 0 h 409924"/>
                <a:gd name="connsiteX3" fmla="*/ 322699 w 322699"/>
                <a:gd name="connsiteY3" fmla="*/ 53784 h 409924"/>
                <a:gd name="connsiteX4" fmla="*/ 322699 w 322699"/>
                <a:gd name="connsiteY4" fmla="*/ 356140 h 409924"/>
                <a:gd name="connsiteX5" fmla="*/ 119625 w 322699"/>
                <a:gd name="connsiteY5" fmla="*/ 381931 h 409924"/>
                <a:gd name="connsiteX6" fmla="*/ 53784 w 322699"/>
                <a:gd name="connsiteY6" fmla="*/ 409924 h 409924"/>
                <a:gd name="connsiteX7" fmla="*/ 0 w 322699"/>
                <a:gd name="connsiteY7" fmla="*/ 356140 h 409924"/>
                <a:gd name="connsiteX8" fmla="*/ 0 w 322699"/>
                <a:gd name="connsiteY8" fmla="*/ 53784 h 409924"/>
                <a:gd name="connsiteX0" fmla="*/ 0 w 322699"/>
                <a:gd name="connsiteY0" fmla="*/ 53784 h 409924"/>
                <a:gd name="connsiteX1" fmla="*/ 53784 w 322699"/>
                <a:gd name="connsiteY1" fmla="*/ 0 h 409924"/>
                <a:gd name="connsiteX2" fmla="*/ 268915 w 322699"/>
                <a:gd name="connsiteY2" fmla="*/ 0 h 409924"/>
                <a:gd name="connsiteX3" fmla="*/ 322699 w 322699"/>
                <a:gd name="connsiteY3" fmla="*/ 53784 h 409924"/>
                <a:gd name="connsiteX4" fmla="*/ 276046 w 322699"/>
                <a:gd name="connsiteY4" fmla="*/ 300156 h 409924"/>
                <a:gd name="connsiteX5" fmla="*/ 119625 w 322699"/>
                <a:gd name="connsiteY5" fmla="*/ 381931 h 409924"/>
                <a:gd name="connsiteX6" fmla="*/ 53784 w 322699"/>
                <a:gd name="connsiteY6" fmla="*/ 409924 h 409924"/>
                <a:gd name="connsiteX7" fmla="*/ 0 w 322699"/>
                <a:gd name="connsiteY7" fmla="*/ 356140 h 409924"/>
                <a:gd name="connsiteX8" fmla="*/ 0 w 322699"/>
                <a:gd name="connsiteY8" fmla="*/ 53784 h 409924"/>
                <a:gd name="connsiteX0" fmla="*/ 0 w 322699"/>
                <a:gd name="connsiteY0" fmla="*/ 53784 h 409924"/>
                <a:gd name="connsiteX1" fmla="*/ 53784 w 322699"/>
                <a:gd name="connsiteY1" fmla="*/ 0 h 409924"/>
                <a:gd name="connsiteX2" fmla="*/ 268915 w 322699"/>
                <a:gd name="connsiteY2" fmla="*/ 0 h 409924"/>
                <a:gd name="connsiteX3" fmla="*/ 322699 w 322699"/>
                <a:gd name="connsiteY3" fmla="*/ 53784 h 409924"/>
                <a:gd name="connsiteX4" fmla="*/ 313369 w 322699"/>
                <a:gd name="connsiteY4" fmla="*/ 328148 h 409924"/>
                <a:gd name="connsiteX5" fmla="*/ 119625 w 322699"/>
                <a:gd name="connsiteY5" fmla="*/ 381931 h 409924"/>
                <a:gd name="connsiteX6" fmla="*/ 53784 w 322699"/>
                <a:gd name="connsiteY6" fmla="*/ 409924 h 409924"/>
                <a:gd name="connsiteX7" fmla="*/ 0 w 322699"/>
                <a:gd name="connsiteY7" fmla="*/ 356140 h 409924"/>
                <a:gd name="connsiteX8" fmla="*/ 0 w 322699"/>
                <a:gd name="connsiteY8" fmla="*/ 53784 h 409924"/>
                <a:gd name="connsiteX0" fmla="*/ 0 w 322699"/>
                <a:gd name="connsiteY0" fmla="*/ 53784 h 437915"/>
                <a:gd name="connsiteX1" fmla="*/ 53784 w 322699"/>
                <a:gd name="connsiteY1" fmla="*/ 0 h 437915"/>
                <a:gd name="connsiteX2" fmla="*/ 268915 w 322699"/>
                <a:gd name="connsiteY2" fmla="*/ 0 h 437915"/>
                <a:gd name="connsiteX3" fmla="*/ 322699 w 322699"/>
                <a:gd name="connsiteY3" fmla="*/ 53784 h 437915"/>
                <a:gd name="connsiteX4" fmla="*/ 313369 w 322699"/>
                <a:gd name="connsiteY4" fmla="*/ 328148 h 437915"/>
                <a:gd name="connsiteX5" fmla="*/ 72972 w 322699"/>
                <a:gd name="connsiteY5" fmla="*/ 437915 h 437915"/>
                <a:gd name="connsiteX6" fmla="*/ 53784 w 322699"/>
                <a:gd name="connsiteY6" fmla="*/ 409924 h 437915"/>
                <a:gd name="connsiteX7" fmla="*/ 0 w 322699"/>
                <a:gd name="connsiteY7" fmla="*/ 356140 h 437915"/>
                <a:gd name="connsiteX8" fmla="*/ 0 w 322699"/>
                <a:gd name="connsiteY8" fmla="*/ 53784 h 4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699" h="437915">
                  <a:moveTo>
                    <a:pt x="0" y="53784"/>
                  </a:moveTo>
                  <a:cubicBezTo>
                    <a:pt x="0" y="24080"/>
                    <a:pt x="24080" y="0"/>
                    <a:pt x="53784" y="0"/>
                  </a:cubicBezTo>
                  <a:lnTo>
                    <a:pt x="268915" y="0"/>
                  </a:lnTo>
                  <a:cubicBezTo>
                    <a:pt x="298619" y="0"/>
                    <a:pt x="322699" y="24080"/>
                    <a:pt x="322699" y="53784"/>
                  </a:cubicBezTo>
                  <a:lnTo>
                    <a:pt x="313369" y="328148"/>
                  </a:lnTo>
                  <a:cubicBezTo>
                    <a:pt x="313369" y="357852"/>
                    <a:pt x="102676" y="437915"/>
                    <a:pt x="72972" y="437915"/>
                  </a:cubicBezTo>
                  <a:cubicBezTo>
                    <a:pt x="1262" y="437915"/>
                    <a:pt x="125494" y="409924"/>
                    <a:pt x="53784" y="409924"/>
                  </a:cubicBezTo>
                  <a:cubicBezTo>
                    <a:pt x="24080" y="409924"/>
                    <a:pt x="0" y="385844"/>
                    <a:pt x="0" y="356140"/>
                  </a:cubicBezTo>
                  <a:lnTo>
                    <a:pt x="0" y="5378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40" name="Picture 16" descr="Image result for micelle">
            <a:extLst>
              <a:ext uri="{FF2B5EF4-FFF2-40B4-BE49-F238E27FC236}">
                <a16:creationId xmlns:a16="http://schemas.microsoft.com/office/drawing/2014/main" id="{F2B4A378-4285-4561-9777-C044DE48D9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1260" y="4153727"/>
            <a:ext cx="945591" cy="940979"/>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0" descr="http://www.hindawi.com/journals/jtran/2012/896141.fig.001a.jpg">
            <a:extLst>
              <a:ext uri="{FF2B5EF4-FFF2-40B4-BE49-F238E27FC236}">
                <a16:creationId xmlns:a16="http://schemas.microsoft.com/office/drawing/2014/main" id="{79367FDE-0EAE-4E01-B9BE-C04EBFF045C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0999" t="3523" r="3180" b="45547"/>
          <a:stretch/>
        </p:blipFill>
        <p:spPr bwMode="auto">
          <a:xfrm>
            <a:off x="10146705" y="63265"/>
            <a:ext cx="959905"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C7B7946-65C6-4B41-A0BB-A29002952EF8}"/>
              </a:ext>
            </a:extLst>
          </p:cNvPr>
          <p:cNvCxnSpPr>
            <a:cxnSpLocks/>
          </p:cNvCxnSpPr>
          <p:nvPr/>
        </p:nvCxnSpPr>
        <p:spPr>
          <a:xfrm>
            <a:off x="152400" y="3435633"/>
            <a:ext cx="1188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7455020-F5D9-40A9-B6C5-D1091C56AC85}"/>
              </a:ext>
            </a:extLst>
          </p:cNvPr>
          <p:cNvSpPr/>
          <p:nvPr/>
        </p:nvSpPr>
        <p:spPr>
          <a:xfrm>
            <a:off x="335886" y="3344193"/>
            <a:ext cx="182880" cy="182880"/>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6505A90-B313-4C75-9B6B-B018AD8F17EC}"/>
              </a:ext>
            </a:extLst>
          </p:cNvPr>
          <p:cNvSpPr/>
          <p:nvPr/>
        </p:nvSpPr>
        <p:spPr>
          <a:xfrm>
            <a:off x="1587028" y="3344193"/>
            <a:ext cx="182880" cy="1828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ABBF61-3163-4BD9-8A88-78816E665093}"/>
              </a:ext>
            </a:extLst>
          </p:cNvPr>
          <p:cNvSpPr/>
          <p:nvPr/>
        </p:nvSpPr>
        <p:spPr>
          <a:xfrm>
            <a:off x="7410459" y="3344193"/>
            <a:ext cx="182880" cy="18288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50021"/>
              </a:solidFill>
            </a:endParaRPr>
          </a:p>
        </p:txBody>
      </p:sp>
      <p:sp>
        <p:nvSpPr>
          <p:cNvPr id="9" name="Oval 8">
            <a:extLst>
              <a:ext uri="{FF2B5EF4-FFF2-40B4-BE49-F238E27FC236}">
                <a16:creationId xmlns:a16="http://schemas.microsoft.com/office/drawing/2014/main" id="{2A65F9AC-F847-4D4A-AEB0-5E1C944B6700}"/>
              </a:ext>
            </a:extLst>
          </p:cNvPr>
          <p:cNvSpPr/>
          <p:nvPr/>
        </p:nvSpPr>
        <p:spPr>
          <a:xfrm>
            <a:off x="7803995" y="3344193"/>
            <a:ext cx="182880" cy="18288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2F812B-34D1-4047-9B32-226D7650334E}"/>
              </a:ext>
            </a:extLst>
          </p:cNvPr>
          <p:cNvSpPr/>
          <p:nvPr/>
        </p:nvSpPr>
        <p:spPr>
          <a:xfrm>
            <a:off x="7877396" y="3344193"/>
            <a:ext cx="182880" cy="182880"/>
          </a:xfrm>
          <a:prstGeom prst="ellipse">
            <a:avLst/>
          </a:prstGeom>
          <a:solidFill>
            <a:srgbClr val="D6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D5116B1-828D-4AAA-8AE7-BF4A10A24D6A}"/>
              </a:ext>
            </a:extLst>
          </p:cNvPr>
          <p:cNvSpPr/>
          <p:nvPr/>
        </p:nvSpPr>
        <p:spPr>
          <a:xfrm>
            <a:off x="7946911" y="3344193"/>
            <a:ext cx="182880" cy="182880"/>
          </a:xfrm>
          <a:prstGeom prst="ellipse">
            <a:avLst/>
          </a:prstGeom>
          <a:solidFill>
            <a:srgbClr val="F4E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AE2F2C-02B8-44BD-8D1E-E4D843CEA3E4}"/>
              </a:ext>
            </a:extLst>
          </p:cNvPr>
          <p:cNvSpPr/>
          <p:nvPr/>
        </p:nvSpPr>
        <p:spPr>
          <a:xfrm>
            <a:off x="9043436" y="3344193"/>
            <a:ext cx="182880" cy="182880"/>
          </a:xfrm>
          <a:prstGeom prst="ellipse">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6D06EE-A126-47C6-A3F3-8BB090C0DAAE}"/>
              </a:ext>
            </a:extLst>
          </p:cNvPr>
          <p:cNvSpPr/>
          <p:nvPr/>
        </p:nvSpPr>
        <p:spPr>
          <a:xfrm>
            <a:off x="9331681" y="3344193"/>
            <a:ext cx="182880" cy="1828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AE8F0D-D0E7-435F-B4AF-1D0804596B28}"/>
              </a:ext>
            </a:extLst>
          </p:cNvPr>
          <p:cNvSpPr/>
          <p:nvPr/>
        </p:nvSpPr>
        <p:spPr>
          <a:xfrm>
            <a:off x="9386677" y="3344193"/>
            <a:ext cx="182880" cy="18288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4D6F4FA-4AAB-4D97-949C-C7B25DB1606E}"/>
              </a:ext>
            </a:extLst>
          </p:cNvPr>
          <p:cNvSpPr/>
          <p:nvPr/>
        </p:nvSpPr>
        <p:spPr>
          <a:xfrm>
            <a:off x="9810367" y="3344193"/>
            <a:ext cx="182880" cy="1828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C82409A-D89F-4E1C-AE97-BE641A11104A}"/>
              </a:ext>
            </a:extLst>
          </p:cNvPr>
          <p:cNvCxnSpPr>
            <a:cxnSpLocks/>
          </p:cNvCxnSpPr>
          <p:nvPr/>
        </p:nvCxnSpPr>
        <p:spPr>
          <a:xfrm>
            <a:off x="172276"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97AC16-83CC-4E93-9337-96CCB4D7BC8E}"/>
              </a:ext>
            </a:extLst>
          </p:cNvPr>
          <p:cNvCxnSpPr>
            <a:cxnSpLocks/>
          </p:cNvCxnSpPr>
          <p:nvPr/>
        </p:nvCxnSpPr>
        <p:spPr>
          <a:xfrm>
            <a:off x="1357352"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65D64C-9F9F-4063-823F-764A12586191}"/>
              </a:ext>
            </a:extLst>
          </p:cNvPr>
          <p:cNvCxnSpPr>
            <a:cxnSpLocks/>
          </p:cNvCxnSpPr>
          <p:nvPr/>
        </p:nvCxnSpPr>
        <p:spPr>
          <a:xfrm>
            <a:off x="2542428"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6F80B2-632B-4D8A-9743-8ED2DB7EF5C8}"/>
              </a:ext>
            </a:extLst>
          </p:cNvPr>
          <p:cNvCxnSpPr>
            <a:cxnSpLocks/>
          </p:cNvCxnSpPr>
          <p:nvPr/>
        </p:nvCxnSpPr>
        <p:spPr>
          <a:xfrm>
            <a:off x="3727504"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0C4B86-2B71-4987-B6B3-161C44FF822F}"/>
              </a:ext>
            </a:extLst>
          </p:cNvPr>
          <p:cNvCxnSpPr>
            <a:cxnSpLocks/>
          </p:cNvCxnSpPr>
          <p:nvPr/>
        </p:nvCxnSpPr>
        <p:spPr>
          <a:xfrm>
            <a:off x="4912580"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8FCD11-B9A7-4494-BBA2-0D20CDE57D46}"/>
              </a:ext>
            </a:extLst>
          </p:cNvPr>
          <p:cNvCxnSpPr>
            <a:cxnSpLocks/>
          </p:cNvCxnSpPr>
          <p:nvPr/>
        </p:nvCxnSpPr>
        <p:spPr>
          <a:xfrm>
            <a:off x="6097656"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C94491-8337-468D-8A66-A12DDA0B74B7}"/>
              </a:ext>
            </a:extLst>
          </p:cNvPr>
          <p:cNvCxnSpPr>
            <a:cxnSpLocks/>
          </p:cNvCxnSpPr>
          <p:nvPr/>
        </p:nvCxnSpPr>
        <p:spPr>
          <a:xfrm>
            <a:off x="7282732"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6953A-6673-4E48-8F73-7D009BC7916E}"/>
              </a:ext>
            </a:extLst>
          </p:cNvPr>
          <p:cNvCxnSpPr>
            <a:cxnSpLocks/>
          </p:cNvCxnSpPr>
          <p:nvPr/>
        </p:nvCxnSpPr>
        <p:spPr>
          <a:xfrm>
            <a:off x="8467808"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BF90A9A-0EB3-45A6-AAB8-04728C0E1A11}"/>
              </a:ext>
            </a:extLst>
          </p:cNvPr>
          <p:cNvCxnSpPr>
            <a:cxnSpLocks/>
          </p:cNvCxnSpPr>
          <p:nvPr/>
        </p:nvCxnSpPr>
        <p:spPr>
          <a:xfrm>
            <a:off x="9652884"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C89518-78B0-4F44-8089-54582042BEFD}"/>
              </a:ext>
            </a:extLst>
          </p:cNvPr>
          <p:cNvCxnSpPr>
            <a:cxnSpLocks/>
          </p:cNvCxnSpPr>
          <p:nvPr/>
        </p:nvCxnSpPr>
        <p:spPr>
          <a:xfrm>
            <a:off x="10837960"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FE7E37-4481-4CC6-AB71-2815D51C76AA}"/>
              </a:ext>
            </a:extLst>
          </p:cNvPr>
          <p:cNvCxnSpPr>
            <a:cxnSpLocks/>
          </p:cNvCxnSpPr>
          <p:nvPr/>
        </p:nvCxnSpPr>
        <p:spPr>
          <a:xfrm>
            <a:off x="12023033" y="3250924"/>
            <a:ext cx="0" cy="3677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4900390-6213-44D1-9D5E-D8B73346CAE1}"/>
              </a:ext>
            </a:extLst>
          </p:cNvPr>
          <p:cNvSpPr txBox="1"/>
          <p:nvPr/>
        </p:nvSpPr>
        <p:spPr>
          <a:xfrm>
            <a:off x="-43415" y="3590563"/>
            <a:ext cx="652743" cy="369332"/>
          </a:xfrm>
          <a:prstGeom prst="rect">
            <a:avLst/>
          </a:prstGeom>
          <a:noFill/>
        </p:spPr>
        <p:txBody>
          <a:bodyPr wrap="none" rtlCol="0">
            <a:spAutoFit/>
          </a:bodyPr>
          <a:lstStyle/>
          <a:p>
            <a:r>
              <a:rPr lang="en-US" dirty="0"/>
              <a:t>1790</a:t>
            </a:r>
          </a:p>
        </p:txBody>
      </p:sp>
      <p:cxnSp>
        <p:nvCxnSpPr>
          <p:cNvPr id="43" name="Straight Connector 42">
            <a:extLst>
              <a:ext uri="{FF2B5EF4-FFF2-40B4-BE49-F238E27FC236}">
                <a16:creationId xmlns:a16="http://schemas.microsoft.com/office/drawing/2014/main" id="{30E4AC71-838A-475B-92AA-E67C74D3CC8B}"/>
              </a:ext>
            </a:extLst>
          </p:cNvPr>
          <p:cNvCxnSpPr/>
          <p:nvPr/>
        </p:nvCxnSpPr>
        <p:spPr>
          <a:xfrm>
            <a:off x="612413" y="2932043"/>
            <a:ext cx="304800" cy="9939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870B9C0-69BB-4717-B447-01D9FBD2B3B4}"/>
              </a:ext>
            </a:extLst>
          </p:cNvPr>
          <p:cNvCxnSpPr>
            <a:cxnSpLocks/>
            <a:stCxn id="6" idx="2"/>
          </p:cNvCxnSpPr>
          <p:nvPr/>
        </p:nvCxnSpPr>
        <p:spPr>
          <a:xfrm flipV="1">
            <a:off x="335886" y="2822715"/>
            <a:ext cx="87407" cy="612918"/>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B9E8BAD-BCC4-4057-8C6E-028D803D6BF6}"/>
              </a:ext>
            </a:extLst>
          </p:cNvPr>
          <p:cNvSpPr txBox="1"/>
          <p:nvPr/>
        </p:nvSpPr>
        <p:spPr>
          <a:xfrm>
            <a:off x="2201932" y="3580041"/>
            <a:ext cx="652743" cy="369332"/>
          </a:xfrm>
          <a:prstGeom prst="rect">
            <a:avLst/>
          </a:prstGeom>
          <a:noFill/>
        </p:spPr>
        <p:txBody>
          <a:bodyPr wrap="none" rtlCol="0">
            <a:spAutoFit/>
          </a:bodyPr>
          <a:lstStyle/>
          <a:p>
            <a:r>
              <a:rPr lang="en-US" dirty="0"/>
              <a:t>1860</a:t>
            </a:r>
          </a:p>
        </p:txBody>
      </p:sp>
      <p:sp>
        <p:nvSpPr>
          <p:cNvPr id="46" name="TextBox 45">
            <a:extLst>
              <a:ext uri="{FF2B5EF4-FFF2-40B4-BE49-F238E27FC236}">
                <a16:creationId xmlns:a16="http://schemas.microsoft.com/office/drawing/2014/main" id="{099FEBCD-98C9-47EE-9803-5E847C731981}"/>
              </a:ext>
            </a:extLst>
          </p:cNvPr>
          <p:cNvSpPr txBox="1"/>
          <p:nvPr/>
        </p:nvSpPr>
        <p:spPr>
          <a:xfrm>
            <a:off x="3404325" y="3580041"/>
            <a:ext cx="652743" cy="369332"/>
          </a:xfrm>
          <a:prstGeom prst="rect">
            <a:avLst/>
          </a:prstGeom>
          <a:noFill/>
        </p:spPr>
        <p:txBody>
          <a:bodyPr wrap="none" rtlCol="0">
            <a:spAutoFit/>
          </a:bodyPr>
          <a:lstStyle/>
          <a:p>
            <a:r>
              <a:rPr lang="en-US" dirty="0"/>
              <a:t>1880</a:t>
            </a:r>
          </a:p>
        </p:txBody>
      </p:sp>
      <p:sp>
        <p:nvSpPr>
          <p:cNvPr id="53" name="TextBox 52">
            <a:extLst>
              <a:ext uri="{FF2B5EF4-FFF2-40B4-BE49-F238E27FC236}">
                <a16:creationId xmlns:a16="http://schemas.microsoft.com/office/drawing/2014/main" id="{63F6C895-FD03-4953-B48C-7686682E9610}"/>
              </a:ext>
            </a:extLst>
          </p:cNvPr>
          <p:cNvSpPr txBox="1"/>
          <p:nvPr/>
        </p:nvSpPr>
        <p:spPr>
          <a:xfrm>
            <a:off x="11579587" y="3580041"/>
            <a:ext cx="652743" cy="369332"/>
          </a:xfrm>
          <a:prstGeom prst="rect">
            <a:avLst/>
          </a:prstGeom>
          <a:noFill/>
        </p:spPr>
        <p:txBody>
          <a:bodyPr wrap="none" rtlCol="0">
            <a:spAutoFit/>
          </a:bodyPr>
          <a:lstStyle/>
          <a:p>
            <a:r>
              <a:rPr lang="en-US" dirty="0"/>
              <a:t>2020</a:t>
            </a:r>
          </a:p>
        </p:txBody>
      </p:sp>
      <p:pic>
        <p:nvPicPr>
          <p:cNvPr id="1026" name="Picture 2" descr="Image result for cowpox">
            <a:extLst>
              <a:ext uri="{FF2B5EF4-FFF2-40B4-BE49-F238E27FC236}">
                <a16:creationId xmlns:a16="http://schemas.microsoft.com/office/drawing/2014/main" id="{7A15CD32-AB85-4761-96DE-997B9EA6C43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5770" r="1762"/>
          <a:stretch/>
        </p:blipFill>
        <p:spPr bwMode="auto">
          <a:xfrm>
            <a:off x="29781" y="2165809"/>
            <a:ext cx="887432" cy="91440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3A6C758D-BE69-4347-AD88-18FA31CE9AA0}"/>
              </a:ext>
            </a:extLst>
          </p:cNvPr>
          <p:cNvSpPr txBox="1"/>
          <p:nvPr/>
        </p:nvSpPr>
        <p:spPr>
          <a:xfrm>
            <a:off x="-47964" y="819489"/>
            <a:ext cx="1191805" cy="1600438"/>
          </a:xfrm>
          <a:prstGeom prst="rect">
            <a:avLst/>
          </a:prstGeom>
          <a:noFill/>
        </p:spPr>
        <p:txBody>
          <a:bodyPr wrap="square" rtlCol="0">
            <a:spAutoFit/>
          </a:bodyPr>
          <a:lstStyle/>
          <a:p>
            <a:r>
              <a:rPr lang="en-US" sz="1400" b="1" dirty="0">
                <a:solidFill>
                  <a:schemeClr val="accent6">
                    <a:lumMod val="75000"/>
                  </a:schemeClr>
                </a:solidFill>
              </a:rPr>
              <a:t>1795</a:t>
            </a:r>
          </a:p>
          <a:p>
            <a:r>
              <a:rPr lang="en-US" sz="1400" dirty="0"/>
              <a:t>Viral </a:t>
            </a:r>
          </a:p>
          <a:p>
            <a:r>
              <a:rPr lang="en-US" sz="1400" dirty="0"/>
              <a:t>Vaccine</a:t>
            </a:r>
          </a:p>
          <a:p>
            <a:r>
              <a:rPr lang="en-US" sz="1400" b="1" dirty="0">
                <a:solidFill>
                  <a:srgbClr val="C00000"/>
                </a:solidFill>
              </a:rPr>
              <a:t>Predates </a:t>
            </a:r>
          </a:p>
          <a:p>
            <a:r>
              <a:rPr lang="en-US" sz="1400" b="1" dirty="0">
                <a:solidFill>
                  <a:srgbClr val="C00000"/>
                </a:solidFill>
              </a:rPr>
              <a:t>FDA</a:t>
            </a:r>
          </a:p>
          <a:p>
            <a:r>
              <a:rPr lang="en-US" sz="1400" dirty="0"/>
              <a:t>Smallpox Vaccine</a:t>
            </a:r>
          </a:p>
        </p:txBody>
      </p:sp>
      <p:cxnSp>
        <p:nvCxnSpPr>
          <p:cNvPr id="58" name="Straight Connector 57">
            <a:extLst>
              <a:ext uri="{FF2B5EF4-FFF2-40B4-BE49-F238E27FC236}">
                <a16:creationId xmlns:a16="http://schemas.microsoft.com/office/drawing/2014/main" id="{7058B13C-F7D2-4B3D-B94F-E8F86DFB6819}"/>
              </a:ext>
            </a:extLst>
          </p:cNvPr>
          <p:cNvCxnSpPr>
            <a:cxnSpLocks/>
          </p:cNvCxnSpPr>
          <p:nvPr/>
        </p:nvCxnSpPr>
        <p:spPr>
          <a:xfrm flipH="1">
            <a:off x="765430" y="3428999"/>
            <a:ext cx="901111" cy="7915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FBD17F-E11C-46AD-B4AF-012648CB77C8}"/>
              </a:ext>
            </a:extLst>
          </p:cNvPr>
          <p:cNvSpPr txBox="1"/>
          <p:nvPr/>
        </p:nvSpPr>
        <p:spPr>
          <a:xfrm>
            <a:off x="742564" y="3402189"/>
            <a:ext cx="652743" cy="369332"/>
          </a:xfrm>
          <a:prstGeom prst="rect">
            <a:avLst/>
          </a:prstGeom>
          <a:noFill/>
        </p:spPr>
        <p:txBody>
          <a:bodyPr wrap="none" rtlCol="0">
            <a:spAutoFit/>
          </a:bodyPr>
          <a:lstStyle/>
          <a:p>
            <a:r>
              <a:rPr lang="en-US" dirty="0"/>
              <a:t>1840</a:t>
            </a:r>
          </a:p>
        </p:txBody>
      </p:sp>
      <p:pic>
        <p:nvPicPr>
          <p:cNvPr id="1028" name="Picture 4" descr="Image result for colloidal gold sem">
            <a:extLst>
              <a:ext uri="{FF2B5EF4-FFF2-40B4-BE49-F238E27FC236}">
                <a16:creationId xmlns:a16="http://schemas.microsoft.com/office/drawing/2014/main" id="{B33B27CD-1060-4173-BA48-A17FAB7E8D8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2440" t="10725" r="54227" b="65797"/>
          <a:stretch/>
        </p:blipFill>
        <p:spPr bwMode="auto">
          <a:xfrm>
            <a:off x="38768" y="3999371"/>
            <a:ext cx="914400" cy="920082"/>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8A0D0CCE-861B-4CD1-A388-9D578D757B46}"/>
              </a:ext>
            </a:extLst>
          </p:cNvPr>
          <p:cNvSpPr txBox="1"/>
          <p:nvPr/>
        </p:nvSpPr>
        <p:spPr>
          <a:xfrm>
            <a:off x="-43505" y="4875927"/>
            <a:ext cx="1235738" cy="1384995"/>
          </a:xfrm>
          <a:prstGeom prst="rect">
            <a:avLst/>
          </a:prstGeom>
          <a:noFill/>
        </p:spPr>
        <p:txBody>
          <a:bodyPr wrap="square" rtlCol="0">
            <a:spAutoFit/>
          </a:bodyPr>
          <a:lstStyle/>
          <a:p>
            <a:r>
              <a:rPr lang="en-US" sz="1400" b="1" dirty="0">
                <a:solidFill>
                  <a:schemeClr val="accent6">
                    <a:lumMod val="75000"/>
                  </a:schemeClr>
                </a:solidFill>
              </a:rPr>
              <a:t>1850</a:t>
            </a:r>
          </a:p>
          <a:p>
            <a:r>
              <a:rPr lang="en-US" sz="1400" dirty="0"/>
              <a:t>Colloidal Gold</a:t>
            </a:r>
          </a:p>
          <a:p>
            <a:r>
              <a:rPr lang="en-US" sz="1400" b="1" dirty="0">
                <a:solidFill>
                  <a:schemeClr val="accent4">
                    <a:lumMod val="75000"/>
                  </a:schemeClr>
                </a:solidFill>
              </a:rPr>
              <a:t>2006</a:t>
            </a:r>
          </a:p>
          <a:p>
            <a:r>
              <a:rPr lang="en-US" sz="1400" dirty="0"/>
              <a:t>TNF-AuNP; </a:t>
            </a:r>
          </a:p>
          <a:p>
            <a:r>
              <a:rPr lang="en-US" sz="1400" dirty="0"/>
              <a:t>Head &amp; Neck Cancer</a:t>
            </a:r>
          </a:p>
        </p:txBody>
      </p:sp>
      <p:cxnSp>
        <p:nvCxnSpPr>
          <p:cNvPr id="63" name="Straight Connector 62">
            <a:extLst>
              <a:ext uri="{FF2B5EF4-FFF2-40B4-BE49-F238E27FC236}">
                <a16:creationId xmlns:a16="http://schemas.microsoft.com/office/drawing/2014/main" id="{607A523F-013F-4A15-B830-307A1153BBD3}"/>
              </a:ext>
            </a:extLst>
          </p:cNvPr>
          <p:cNvCxnSpPr>
            <a:cxnSpLocks/>
            <a:stCxn id="8" idx="2"/>
          </p:cNvCxnSpPr>
          <p:nvPr/>
        </p:nvCxnSpPr>
        <p:spPr>
          <a:xfrm flipH="1" flipV="1">
            <a:off x="1778985" y="3164283"/>
            <a:ext cx="5631474" cy="271350"/>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560913-4427-444F-B22F-0E3D805D1FEE}"/>
              </a:ext>
            </a:extLst>
          </p:cNvPr>
          <p:cNvGrpSpPr/>
          <p:nvPr/>
        </p:nvGrpSpPr>
        <p:grpSpPr>
          <a:xfrm>
            <a:off x="896986" y="985053"/>
            <a:ext cx="1191805" cy="2234216"/>
            <a:chOff x="906125" y="790125"/>
            <a:chExt cx="1191805" cy="2234216"/>
          </a:xfrm>
        </p:grpSpPr>
        <p:pic>
          <p:nvPicPr>
            <p:cNvPr id="1030" name="Picture 6" descr="Image result for neoral sem">
              <a:extLst>
                <a:ext uri="{FF2B5EF4-FFF2-40B4-BE49-F238E27FC236}">
                  <a16:creationId xmlns:a16="http://schemas.microsoft.com/office/drawing/2014/main" id="{5E6CB989-0AC5-4A98-9903-7D344140D05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404" r="9737" b="16155"/>
            <a:stretch/>
          </p:blipFill>
          <p:spPr bwMode="auto">
            <a:xfrm>
              <a:off x="981123" y="2135820"/>
              <a:ext cx="914400" cy="88852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F025489C-BC1D-4374-AFC9-E6D3589040BF}"/>
                </a:ext>
              </a:extLst>
            </p:cNvPr>
            <p:cNvSpPr txBox="1"/>
            <p:nvPr/>
          </p:nvSpPr>
          <p:spPr>
            <a:xfrm>
              <a:off x="906125" y="790125"/>
              <a:ext cx="1191805" cy="1384995"/>
            </a:xfrm>
            <a:prstGeom prst="rect">
              <a:avLst/>
            </a:prstGeom>
            <a:noFill/>
          </p:spPr>
          <p:txBody>
            <a:bodyPr wrap="square" rtlCol="0">
              <a:spAutoFit/>
            </a:bodyPr>
            <a:lstStyle/>
            <a:p>
              <a:r>
                <a:rPr lang="en-US" sz="1400" b="1" dirty="0">
                  <a:solidFill>
                    <a:schemeClr val="accent6">
                      <a:lumMod val="75000"/>
                    </a:schemeClr>
                  </a:solidFill>
                </a:rPr>
                <a:t>1943</a:t>
              </a:r>
            </a:p>
            <a:p>
              <a:r>
                <a:rPr lang="en-US" sz="1400" dirty="0"/>
                <a:t>Nano/Micro Emulsions</a:t>
              </a:r>
            </a:p>
            <a:p>
              <a:r>
                <a:rPr lang="en-US" sz="1400" b="1" dirty="0">
                  <a:solidFill>
                    <a:srgbClr val="C00000"/>
                  </a:solidFill>
                </a:rPr>
                <a:t>1995</a:t>
              </a:r>
            </a:p>
            <a:p>
              <a:r>
                <a:rPr lang="en-US" sz="1400" dirty="0" err="1"/>
                <a:t>Neoral</a:t>
              </a:r>
              <a:r>
                <a:rPr lang="en-US" sz="1400" dirty="0"/>
                <a:t>;</a:t>
              </a:r>
            </a:p>
            <a:p>
              <a:r>
                <a:rPr lang="en-US" sz="1400" dirty="0"/>
                <a:t>Cyclosporine</a:t>
              </a:r>
            </a:p>
          </p:txBody>
        </p:sp>
      </p:grpSp>
      <p:sp>
        <p:nvSpPr>
          <p:cNvPr id="66" name="TextBox 65">
            <a:extLst>
              <a:ext uri="{FF2B5EF4-FFF2-40B4-BE49-F238E27FC236}">
                <a16:creationId xmlns:a16="http://schemas.microsoft.com/office/drawing/2014/main" id="{71F3B9C3-60E9-4141-B47D-4755F4A6CDB7}"/>
              </a:ext>
            </a:extLst>
          </p:cNvPr>
          <p:cNvSpPr txBox="1"/>
          <p:nvPr/>
        </p:nvSpPr>
        <p:spPr>
          <a:xfrm>
            <a:off x="1731" y="6628490"/>
            <a:ext cx="12176931" cy="276999"/>
          </a:xfrm>
          <a:prstGeom prst="rect">
            <a:avLst/>
          </a:prstGeom>
          <a:noFill/>
        </p:spPr>
        <p:txBody>
          <a:bodyPr wrap="square" rtlCol="0">
            <a:spAutoFit/>
          </a:bodyPr>
          <a:lstStyle/>
          <a:p>
            <a:r>
              <a:rPr lang="en-US" sz="1200" b="1" dirty="0">
                <a:solidFill>
                  <a:schemeClr val="accent6">
                    <a:lumMod val="75000"/>
                  </a:schemeClr>
                </a:solidFill>
              </a:rPr>
              <a:t>Green: Date of 1st report of technology, not just for drug delivery </a:t>
            </a:r>
            <a:r>
              <a:rPr lang="en-US" sz="1200" b="1" dirty="0"/>
              <a:t>|</a:t>
            </a:r>
            <a:r>
              <a:rPr lang="en-US" sz="1200" b="1" dirty="0">
                <a:solidFill>
                  <a:schemeClr val="accent6">
                    <a:lumMod val="75000"/>
                  </a:schemeClr>
                </a:solidFill>
              </a:rPr>
              <a:t> </a:t>
            </a:r>
            <a:r>
              <a:rPr lang="en-US" sz="1200" b="1" dirty="0">
                <a:solidFill>
                  <a:schemeClr val="accent4">
                    <a:lumMod val="75000"/>
                  </a:schemeClr>
                </a:solidFill>
              </a:rPr>
              <a:t>Yellow: Date of 1st Clinical Trial if not approved </a:t>
            </a:r>
            <a:r>
              <a:rPr lang="en-US" sz="1200" b="1" dirty="0"/>
              <a:t>|</a:t>
            </a:r>
            <a:r>
              <a:rPr lang="en-US" sz="1200" b="1" dirty="0">
                <a:solidFill>
                  <a:schemeClr val="accent4">
                    <a:lumMod val="75000"/>
                  </a:schemeClr>
                </a:solidFill>
              </a:rPr>
              <a:t> </a:t>
            </a:r>
            <a:r>
              <a:rPr lang="en-US" sz="1200" b="1" dirty="0">
                <a:solidFill>
                  <a:srgbClr val="C00000"/>
                </a:solidFill>
              </a:rPr>
              <a:t>Red: Date of FDA approval </a:t>
            </a:r>
            <a:r>
              <a:rPr lang="en-US" sz="1200" b="1" dirty="0"/>
              <a:t>|</a:t>
            </a:r>
            <a:r>
              <a:rPr lang="en-US" sz="1200" b="1" dirty="0">
                <a:solidFill>
                  <a:srgbClr val="C00000"/>
                </a:solidFill>
              </a:rPr>
              <a:t> </a:t>
            </a:r>
            <a:r>
              <a:rPr lang="en-US" sz="1200" b="1" dirty="0"/>
              <a:t>NP = nanoparticle </a:t>
            </a:r>
            <a:r>
              <a:rPr lang="en-US" sz="1200" b="1" dirty="0">
                <a:solidFill>
                  <a:srgbClr val="C00000"/>
                </a:solidFill>
              </a:rPr>
              <a:t>       </a:t>
            </a:r>
            <a:r>
              <a:rPr lang="en-US" sz="1200" b="1" dirty="0"/>
              <a:t>@AinslieLab UNC</a:t>
            </a:r>
          </a:p>
        </p:txBody>
      </p:sp>
      <p:cxnSp>
        <p:nvCxnSpPr>
          <p:cNvPr id="80" name="Straight Connector 79">
            <a:extLst>
              <a:ext uri="{FF2B5EF4-FFF2-40B4-BE49-F238E27FC236}">
                <a16:creationId xmlns:a16="http://schemas.microsoft.com/office/drawing/2014/main" id="{2B603DEC-7005-48ED-B9C9-D12F38621B93}"/>
              </a:ext>
            </a:extLst>
          </p:cNvPr>
          <p:cNvCxnSpPr>
            <a:cxnSpLocks/>
            <a:stCxn id="9" idx="2"/>
          </p:cNvCxnSpPr>
          <p:nvPr/>
        </p:nvCxnSpPr>
        <p:spPr>
          <a:xfrm flipH="1" flipV="1">
            <a:off x="2450837" y="2847027"/>
            <a:ext cx="5353158" cy="58860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4DB55B0E-7EB8-40A5-89A4-5D9723AC11DB}"/>
              </a:ext>
            </a:extLst>
          </p:cNvPr>
          <p:cNvSpPr txBox="1"/>
          <p:nvPr/>
        </p:nvSpPr>
        <p:spPr>
          <a:xfrm>
            <a:off x="1903671" y="638633"/>
            <a:ext cx="1527644" cy="1600438"/>
          </a:xfrm>
          <a:prstGeom prst="rect">
            <a:avLst/>
          </a:prstGeom>
          <a:noFill/>
        </p:spPr>
        <p:txBody>
          <a:bodyPr wrap="square" rtlCol="0">
            <a:spAutoFit/>
          </a:bodyPr>
          <a:lstStyle/>
          <a:p>
            <a:r>
              <a:rPr lang="en-US" sz="1400" b="1" dirty="0">
                <a:solidFill>
                  <a:schemeClr val="accent6">
                    <a:lumMod val="75000"/>
                  </a:schemeClr>
                </a:solidFill>
              </a:rPr>
              <a:t>1950</a:t>
            </a:r>
          </a:p>
          <a:p>
            <a:r>
              <a:rPr lang="en-US" sz="1400" dirty="0"/>
              <a:t>Hydrogels</a:t>
            </a:r>
          </a:p>
          <a:p>
            <a:r>
              <a:rPr lang="en-US" sz="1400" b="1" dirty="0">
                <a:solidFill>
                  <a:srgbClr val="C00000"/>
                </a:solidFill>
              </a:rPr>
              <a:t>2002</a:t>
            </a:r>
          </a:p>
          <a:p>
            <a:r>
              <a:rPr lang="en-US" sz="1400" dirty="0"/>
              <a:t>Silicone </a:t>
            </a:r>
          </a:p>
          <a:p>
            <a:r>
              <a:rPr lang="en-US" sz="1400" dirty="0"/>
              <a:t>hydrogel</a:t>
            </a:r>
          </a:p>
          <a:p>
            <a:r>
              <a:rPr lang="en-US" sz="1400" dirty="0"/>
              <a:t>Contact </a:t>
            </a:r>
          </a:p>
          <a:p>
            <a:r>
              <a:rPr lang="en-US" sz="1400" dirty="0"/>
              <a:t>lenses</a:t>
            </a:r>
          </a:p>
        </p:txBody>
      </p:sp>
      <p:sp>
        <p:nvSpPr>
          <p:cNvPr id="87" name="TextBox 86">
            <a:extLst>
              <a:ext uri="{FF2B5EF4-FFF2-40B4-BE49-F238E27FC236}">
                <a16:creationId xmlns:a16="http://schemas.microsoft.com/office/drawing/2014/main" id="{DB6F61A2-0169-4C78-BFE4-11FA70648CE9}"/>
              </a:ext>
            </a:extLst>
          </p:cNvPr>
          <p:cNvSpPr txBox="1"/>
          <p:nvPr/>
        </p:nvSpPr>
        <p:spPr>
          <a:xfrm>
            <a:off x="2803317" y="407186"/>
            <a:ext cx="1156144" cy="1600438"/>
          </a:xfrm>
          <a:prstGeom prst="rect">
            <a:avLst/>
          </a:prstGeom>
          <a:noFill/>
        </p:spPr>
        <p:txBody>
          <a:bodyPr wrap="square" rtlCol="0">
            <a:spAutoFit/>
          </a:bodyPr>
          <a:lstStyle/>
          <a:p>
            <a:r>
              <a:rPr lang="en-US" sz="1400" b="1" dirty="0">
                <a:solidFill>
                  <a:schemeClr val="accent6">
                    <a:lumMod val="75000"/>
                  </a:schemeClr>
                </a:solidFill>
              </a:rPr>
              <a:t>1955</a:t>
            </a:r>
          </a:p>
          <a:p>
            <a:r>
              <a:rPr lang="en-US" sz="1400" dirty="0"/>
              <a:t>Viral </a:t>
            </a:r>
          </a:p>
          <a:p>
            <a:r>
              <a:rPr lang="en-US" sz="1400" dirty="0"/>
              <a:t>Vector Therapy</a:t>
            </a:r>
          </a:p>
          <a:p>
            <a:r>
              <a:rPr lang="en-US" sz="1400" b="1" dirty="0">
                <a:solidFill>
                  <a:srgbClr val="C00000"/>
                </a:solidFill>
              </a:rPr>
              <a:t>2015</a:t>
            </a:r>
          </a:p>
          <a:p>
            <a:r>
              <a:rPr lang="en-US" sz="1400" dirty="0"/>
              <a:t>T-VEC; Melanoma</a:t>
            </a:r>
          </a:p>
        </p:txBody>
      </p:sp>
      <p:pic>
        <p:nvPicPr>
          <p:cNvPr id="1036" name="Picture 12" descr="Image result for aav virus">
            <a:extLst>
              <a:ext uri="{FF2B5EF4-FFF2-40B4-BE49-F238E27FC236}">
                <a16:creationId xmlns:a16="http://schemas.microsoft.com/office/drawing/2014/main" id="{8CDC90B8-7F61-4167-8666-2C221A9D8C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5105" y="1947428"/>
            <a:ext cx="778275" cy="7256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dendritic cell">
            <a:extLst>
              <a:ext uri="{FF2B5EF4-FFF2-40B4-BE49-F238E27FC236}">
                <a16:creationId xmlns:a16="http://schemas.microsoft.com/office/drawing/2014/main" id="{B51FD548-F494-44C4-B755-D2BF47F547D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8157" t="7392" r="14560" b="2561"/>
          <a:stretch/>
        </p:blipFill>
        <p:spPr bwMode="auto">
          <a:xfrm>
            <a:off x="1373604" y="3763720"/>
            <a:ext cx="747933" cy="750737"/>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23F89EF0-077B-42A3-988D-68F4D1274E3D}"/>
              </a:ext>
            </a:extLst>
          </p:cNvPr>
          <p:cNvSpPr txBox="1"/>
          <p:nvPr/>
        </p:nvSpPr>
        <p:spPr>
          <a:xfrm>
            <a:off x="744045" y="4484499"/>
            <a:ext cx="1450781" cy="1384995"/>
          </a:xfrm>
          <a:prstGeom prst="rect">
            <a:avLst/>
          </a:prstGeom>
          <a:noFill/>
        </p:spPr>
        <p:txBody>
          <a:bodyPr wrap="square" rtlCol="0">
            <a:spAutoFit/>
          </a:bodyPr>
          <a:lstStyle/>
          <a:p>
            <a:pPr algn="r"/>
            <a:r>
              <a:rPr lang="en-US" sz="1400" b="1" dirty="0">
                <a:solidFill>
                  <a:schemeClr val="accent6">
                    <a:lumMod val="75000"/>
                  </a:schemeClr>
                </a:solidFill>
              </a:rPr>
              <a:t>1953</a:t>
            </a:r>
          </a:p>
          <a:p>
            <a:pPr algn="r"/>
            <a:r>
              <a:rPr lang="en-US" sz="1400" dirty="0"/>
              <a:t>Cell Based Therapies</a:t>
            </a:r>
          </a:p>
          <a:p>
            <a:pPr algn="r"/>
            <a:r>
              <a:rPr lang="en-US" sz="1400" b="1" dirty="0">
                <a:solidFill>
                  <a:srgbClr val="C00000"/>
                </a:solidFill>
              </a:rPr>
              <a:t>2010</a:t>
            </a:r>
          </a:p>
          <a:p>
            <a:pPr algn="r"/>
            <a:r>
              <a:rPr lang="en-US" sz="1400" dirty="0" err="1"/>
              <a:t>Provenge</a:t>
            </a:r>
            <a:r>
              <a:rPr lang="en-US" sz="1400" dirty="0"/>
              <a:t>;</a:t>
            </a:r>
          </a:p>
          <a:p>
            <a:pPr algn="r"/>
            <a:r>
              <a:rPr lang="en-US" sz="1400" dirty="0"/>
              <a:t>Prostate Cancer</a:t>
            </a:r>
          </a:p>
        </p:txBody>
      </p:sp>
      <p:sp>
        <p:nvSpPr>
          <p:cNvPr id="12" name="Oval 11">
            <a:extLst>
              <a:ext uri="{FF2B5EF4-FFF2-40B4-BE49-F238E27FC236}">
                <a16:creationId xmlns:a16="http://schemas.microsoft.com/office/drawing/2014/main" id="{BE286EDE-FDFC-479C-B3F1-2DD7B2890BB3}"/>
              </a:ext>
            </a:extLst>
          </p:cNvPr>
          <p:cNvSpPr/>
          <p:nvPr/>
        </p:nvSpPr>
        <p:spPr>
          <a:xfrm>
            <a:off x="8379630" y="3344193"/>
            <a:ext cx="182880" cy="18288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565D1B95-CCCC-4F04-8253-96E5869F5B84}"/>
              </a:ext>
            </a:extLst>
          </p:cNvPr>
          <p:cNvCxnSpPr>
            <a:cxnSpLocks/>
            <a:stCxn id="12" idx="2"/>
          </p:cNvCxnSpPr>
          <p:nvPr/>
        </p:nvCxnSpPr>
        <p:spPr>
          <a:xfrm flipH="1">
            <a:off x="2946964" y="3435633"/>
            <a:ext cx="5432666" cy="856412"/>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7FF9782E-E5ED-4D41-8F69-64A4F10778AB}"/>
              </a:ext>
            </a:extLst>
          </p:cNvPr>
          <p:cNvSpPr txBox="1"/>
          <p:nvPr/>
        </p:nvSpPr>
        <p:spPr>
          <a:xfrm>
            <a:off x="2121123" y="5112687"/>
            <a:ext cx="1676273" cy="1384995"/>
          </a:xfrm>
          <a:prstGeom prst="rect">
            <a:avLst/>
          </a:prstGeom>
          <a:noFill/>
        </p:spPr>
        <p:txBody>
          <a:bodyPr wrap="square" rtlCol="0">
            <a:spAutoFit/>
          </a:bodyPr>
          <a:lstStyle/>
          <a:p>
            <a:r>
              <a:rPr lang="en-US" sz="1400" b="1" dirty="0">
                <a:solidFill>
                  <a:schemeClr val="accent6">
                    <a:lumMod val="75000"/>
                  </a:schemeClr>
                </a:solidFill>
              </a:rPr>
              <a:t>1960</a:t>
            </a:r>
          </a:p>
          <a:p>
            <a:r>
              <a:rPr lang="en-US" sz="1400" dirty="0"/>
              <a:t>Polymer </a:t>
            </a:r>
          </a:p>
          <a:p>
            <a:r>
              <a:rPr lang="en-US" sz="1400" dirty="0"/>
              <a:t>micelle</a:t>
            </a:r>
          </a:p>
          <a:p>
            <a:r>
              <a:rPr lang="en-US" sz="1400" b="1" dirty="0">
                <a:solidFill>
                  <a:srgbClr val="C00000"/>
                </a:solidFill>
              </a:rPr>
              <a:t>2003</a:t>
            </a:r>
          </a:p>
          <a:p>
            <a:r>
              <a:rPr lang="en-US" sz="1400" dirty="0" err="1"/>
              <a:t>Estrasorb</a:t>
            </a:r>
            <a:r>
              <a:rPr lang="en-US" sz="1400" dirty="0"/>
              <a:t>; </a:t>
            </a:r>
          </a:p>
          <a:p>
            <a:r>
              <a:rPr lang="en-US" sz="1400" dirty="0"/>
              <a:t>Menopause</a:t>
            </a:r>
          </a:p>
        </p:txBody>
      </p:sp>
      <p:pic>
        <p:nvPicPr>
          <p:cNvPr id="1042" name="Picture 18" descr="Image result for liposome">
            <a:extLst>
              <a:ext uri="{FF2B5EF4-FFF2-40B4-BE49-F238E27FC236}">
                <a16:creationId xmlns:a16="http://schemas.microsoft.com/office/drawing/2014/main" id="{ADA1E056-F59B-4C88-B5AA-9D74F3A0382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16272" y="1761415"/>
            <a:ext cx="687642" cy="680765"/>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2A1EF5CB-AF3F-4B09-9EE6-791256D8A5DD}"/>
              </a:ext>
            </a:extLst>
          </p:cNvPr>
          <p:cNvSpPr txBox="1"/>
          <p:nvPr/>
        </p:nvSpPr>
        <p:spPr>
          <a:xfrm>
            <a:off x="4369463" y="341184"/>
            <a:ext cx="1787100" cy="1384995"/>
          </a:xfrm>
          <a:prstGeom prst="rect">
            <a:avLst/>
          </a:prstGeom>
          <a:noFill/>
        </p:spPr>
        <p:txBody>
          <a:bodyPr wrap="square" rtlCol="0">
            <a:spAutoFit/>
          </a:bodyPr>
          <a:lstStyle/>
          <a:p>
            <a:r>
              <a:rPr lang="en-US" sz="1400" b="1" dirty="0">
                <a:solidFill>
                  <a:schemeClr val="accent6">
                    <a:lumMod val="75000"/>
                  </a:schemeClr>
                </a:solidFill>
              </a:rPr>
              <a:t>1963</a:t>
            </a:r>
          </a:p>
          <a:p>
            <a:r>
              <a:rPr lang="en-US" sz="1400" dirty="0"/>
              <a:t>Liposome</a:t>
            </a:r>
          </a:p>
          <a:p>
            <a:r>
              <a:rPr lang="en-US" sz="1400" b="1" dirty="0">
                <a:solidFill>
                  <a:srgbClr val="C00000"/>
                </a:solidFill>
              </a:rPr>
              <a:t>1995</a:t>
            </a:r>
          </a:p>
          <a:p>
            <a:r>
              <a:rPr lang="en-US" sz="1400" dirty="0" err="1"/>
              <a:t>Doxil</a:t>
            </a:r>
            <a:r>
              <a:rPr lang="en-US" sz="1400" dirty="0"/>
              <a:t>; </a:t>
            </a:r>
          </a:p>
          <a:p>
            <a:r>
              <a:rPr lang="en-US" sz="1400" dirty="0"/>
              <a:t>Kaposi’s </a:t>
            </a:r>
          </a:p>
          <a:p>
            <a:r>
              <a:rPr lang="en-US" sz="1400" dirty="0"/>
              <a:t>sarcoma</a:t>
            </a:r>
          </a:p>
        </p:txBody>
      </p:sp>
      <p:sp>
        <p:nvSpPr>
          <p:cNvPr id="93" name="TextBox 92">
            <a:extLst>
              <a:ext uri="{FF2B5EF4-FFF2-40B4-BE49-F238E27FC236}">
                <a16:creationId xmlns:a16="http://schemas.microsoft.com/office/drawing/2014/main" id="{ABA321EE-064A-4F6E-92D6-3F540323617C}"/>
              </a:ext>
            </a:extLst>
          </p:cNvPr>
          <p:cNvSpPr txBox="1"/>
          <p:nvPr/>
        </p:nvSpPr>
        <p:spPr>
          <a:xfrm>
            <a:off x="-22148" y="12168"/>
            <a:ext cx="10102527" cy="369332"/>
          </a:xfrm>
          <a:prstGeom prst="rect">
            <a:avLst/>
          </a:prstGeom>
          <a:noFill/>
        </p:spPr>
        <p:txBody>
          <a:bodyPr wrap="square" rtlCol="0">
            <a:spAutoFit/>
          </a:bodyPr>
          <a:lstStyle/>
          <a:p>
            <a:r>
              <a:rPr lang="en-US" b="1" dirty="0">
                <a:solidFill>
                  <a:schemeClr val="accent1">
                    <a:lumMod val="75000"/>
                  </a:schemeClr>
                </a:solidFill>
              </a:rPr>
              <a:t>Timeline Of Micro- And Nano-Technology for Therapeutic, Vaccine, and Imaging Applications</a:t>
            </a:r>
          </a:p>
        </p:txBody>
      </p:sp>
      <p:sp>
        <p:nvSpPr>
          <p:cNvPr id="113" name="TextBox 112">
            <a:extLst>
              <a:ext uri="{FF2B5EF4-FFF2-40B4-BE49-F238E27FC236}">
                <a16:creationId xmlns:a16="http://schemas.microsoft.com/office/drawing/2014/main" id="{64F4945B-2660-4958-BABA-F19039260EC1}"/>
              </a:ext>
            </a:extLst>
          </p:cNvPr>
          <p:cNvSpPr txBox="1"/>
          <p:nvPr/>
        </p:nvSpPr>
        <p:spPr>
          <a:xfrm>
            <a:off x="3053492" y="5144002"/>
            <a:ext cx="1985987" cy="1384995"/>
          </a:xfrm>
          <a:prstGeom prst="rect">
            <a:avLst/>
          </a:prstGeom>
          <a:noFill/>
        </p:spPr>
        <p:txBody>
          <a:bodyPr wrap="square" rtlCol="0">
            <a:spAutoFit/>
          </a:bodyPr>
          <a:lstStyle/>
          <a:p>
            <a:r>
              <a:rPr lang="en-US" sz="1400" b="1" dirty="0">
                <a:solidFill>
                  <a:schemeClr val="accent6">
                    <a:lumMod val="75000"/>
                  </a:schemeClr>
                </a:solidFill>
              </a:rPr>
              <a:t>1970</a:t>
            </a:r>
          </a:p>
          <a:p>
            <a:r>
              <a:rPr lang="en-US" sz="1400" dirty="0"/>
              <a:t>PEGylation</a:t>
            </a:r>
          </a:p>
          <a:p>
            <a:r>
              <a:rPr lang="en-US" sz="1400" b="1" dirty="0">
                <a:solidFill>
                  <a:srgbClr val="C00000"/>
                </a:solidFill>
              </a:rPr>
              <a:t>1990</a:t>
            </a:r>
          </a:p>
          <a:p>
            <a:r>
              <a:rPr lang="en-US" sz="1400" dirty="0" err="1"/>
              <a:t>Adagen</a:t>
            </a:r>
            <a:r>
              <a:rPr lang="en-US" sz="1400" dirty="0"/>
              <a:t>; PEG-</a:t>
            </a:r>
            <a:r>
              <a:rPr lang="en-US" sz="1400" dirty="0" err="1"/>
              <a:t>Adeonosine</a:t>
            </a:r>
            <a:r>
              <a:rPr lang="en-US" sz="1400" dirty="0"/>
              <a:t> </a:t>
            </a:r>
          </a:p>
          <a:p>
            <a:r>
              <a:rPr lang="en-US" sz="1400" dirty="0"/>
              <a:t>Deaminase</a:t>
            </a:r>
          </a:p>
        </p:txBody>
      </p:sp>
      <p:cxnSp>
        <p:nvCxnSpPr>
          <p:cNvPr id="114" name="Straight Connector 113">
            <a:extLst>
              <a:ext uri="{FF2B5EF4-FFF2-40B4-BE49-F238E27FC236}">
                <a16:creationId xmlns:a16="http://schemas.microsoft.com/office/drawing/2014/main" id="{E8D93EEB-B7CD-46DD-900F-839ED116444C}"/>
              </a:ext>
            </a:extLst>
          </p:cNvPr>
          <p:cNvCxnSpPr>
            <a:cxnSpLocks/>
            <a:stCxn id="15" idx="2"/>
          </p:cNvCxnSpPr>
          <p:nvPr/>
        </p:nvCxnSpPr>
        <p:spPr>
          <a:xfrm flipH="1" flipV="1">
            <a:off x="6893651" y="2479121"/>
            <a:ext cx="2438030" cy="956512"/>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FB07509-2A8E-46E1-8372-50F7E1880641}"/>
              </a:ext>
            </a:extLst>
          </p:cNvPr>
          <p:cNvSpPr txBox="1"/>
          <p:nvPr/>
        </p:nvSpPr>
        <p:spPr>
          <a:xfrm>
            <a:off x="5952560" y="453484"/>
            <a:ext cx="1340021" cy="1600438"/>
          </a:xfrm>
          <a:prstGeom prst="rect">
            <a:avLst/>
          </a:prstGeom>
          <a:noFill/>
        </p:spPr>
        <p:txBody>
          <a:bodyPr wrap="square" rtlCol="0">
            <a:spAutoFit/>
          </a:bodyPr>
          <a:lstStyle/>
          <a:p>
            <a:r>
              <a:rPr lang="en-US" sz="1400" b="1" dirty="0">
                <a:solidFill>
                  <a:schemeClr val="accent6">
                    <a:lumMod val="75000"/>
                  </a:schemeClr>
                </a:solidFill>
              </a:rPr>
              <a:t>1975</a:t>
            </a:r>
          </a:p>
          <a:p>
            <a:r>
              <a:rPr lang="en-US" sz="1400" dirty="0"/>
              <a:t>Lipid </a:t>
            </a:r>
          </a:p>
          <a:p>
            <a:r>
              <a:rPr lang="en-US" sz="1400" dirty="0"/>
              <a:t>Disks</a:t>
            </a:r>
          </a:p>
          <a:p>
            <a:r>
              <a:rPr lang="en-US" sz="1400" b="1" dirty="0">
                <a:solidFill>
                  <a:srgbClr val="C00000"/>
                </a:solidFill>
              </a:rPr>
              <a:t>1995</a:t>
            </a:r>
          </a:p>
          <a:p>
            <a:r>
              <a:rPr lang="en-US" sz="1400" dirty="0"/>
              <a:t>Abelcet; </a:t>
            </a:r>
          </a:p>
          <a:p>
            <a:r>
              <a:rPr lang="en-US" sz="1400" dirty="0"/>
              <a:t>Fungal </a:t>
            </a:r>
          </a:p>
          <a:p>
            <a:r>
              <a:rPr lang="en-US" sz="1400" dirty="0"/>
              <a:t>Infection</a:t>
            </a:r>
          </a:p>
        </p:txBody>
      </p:sp>
      <p:cxnSp>
        <p:nvCxnSpPr>
          <p:cNvPr id="127" name="Straight Connector 126">
            <a:extLst>
              <a:ext uri="{FF2B5EF4-FFF2-40B4-BE49-F238E27FC236}">
                <a16:creationId xmlns:a16="http://schemas.microsoft.com/office/drawing/2014/main" id="{FE04F244-BA2A-4FA3-8B71-F0B33DB8F2B4}"/>
              </a:ext>
            </a:extLst>
          </p:cNvPr>
          <p:cNvCxnSpPr>
            <a:cxnSpLocks/>
            <a:stCxn id="2059" idx="2"/>
            <a:endCxn id="17" idx="2"/>
          </p:cNvCxnSpPr>
          <p:nvPr/>
        </p:nvCxnSpPr>
        <p:spPr>
          <a:xfrm>
            <a:off x="8104915" y="2365131"/>
            <a:ext cx="1335659" cy="1070502"/>
          </a:xfrm>
          <a:prstGeom prst="line">
            <a:avLst/>
          </a:prstGeom>
          <a:ln w="38100">
            <a:solidFill>
              <a:srgbClr val="8FAADC"/>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CA1AC10-EE1B-423A-B5D7-A88F6BBFABB4}"/>
              </a:ext>
            </a:extLst>
          </p:cNvPr>
          <p:cNvSpPr/>
          <p:nvPr/>
        </p:nvSpPr>
        <p:spPr>
          <a:xfrm>
            <a:off x="9440574" y="3344193"/>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3871791-A7CA-4F11-AE98-7F2E6EF495CC}"/>
              </a:ext>
            </a:extLst>
          </p:cNvPr>
          <p:cNvSpPr txBox="1"/>
          <p:nvPr/>
        </p:nvSpPr>
        <p:spPr>
          <a:xfrm>
            <a:off x="7421527" y="508405"/>
            <a:ext cx="1186243" cy="1169551"/>
          </a:xfrm>
          <a:prstGeom prst="rect">
            <a:avLst/>
          </a:prstGeom>
          <a:noFill/>
        </p:spPr>
        <p:txBody>
          <a:bodyPr wrap="square" rtlCol="0">
            <a:spAutoFit/>
          </a:bodyPr>
          <a:lstStyle/>
          <a:p>
            <a:r>
              <a:rPr lang="en-US" sz="1400" b="1" dirty="0">
                <a:solidFill>
                  <a:schemeClr val="accent6">
                    <a:lumMod val="75000"/>
                  </a:schemeClr>
                </a:solidFill>
              </a:rPr>
              <a:t>1978</a:t>
            </a:r>
          </a:p>
          <a:p>
            <a:r>
              <a:rPr lang="en-US" sz="1400" dirty="0"/>
              <a:t>Nanocrystals</a:t>
            </a:r>
          </a:p>
          <a:p>
            <a:r>
              <a:rPr lang="en-US" sz="1400" b="1" dirty="0">
                <a:solidFill>
                  <a:srgbClr val="C00000"/>
                </a:solidFill>
              </a:rPr>
              <a:t>2003</a:t>
            </a:r>
          </a:p>
          <a:p>
            <a:r>
              <a:rPr lang="en-US" sz="1400" dirty="0"/>
              <a:t>Emend; Antiemetic</a:t>
            </a:r>
          </a:p>
        </p:txBody>
      </p:sp>
      <p:sp>
        <p:nvSpPr>
          <p:cNvPr id="132" name="Oval 131">
            <a:extLst>
              <a:ext uri="{FF2B5EF4-FFF2-40B4-BE49-F238E27FC236}">
                <a16:creationId xmlns:a16="http://schemas.microsoft.com/office/drawing/2014/main" id="{80B5229E-BDD9-47D0-8970-8345BD44B7C9}"/>
              </a:ext>
            </a:extLst>
          </p:cNvPr>
          <p:cNvSpPr/>
          <p:nvPr/>
        </p:nvSpPr>
        <p:spPr>
          <a:xfrm>
            <a:off x="10974385" y="3344193"/>
            <a:ext cx="182880" cy="182880"/>
          </a:xfrm>
          <a:prstGeom prst="ellipse">
            <a:avLst/>
          </a:prstGeom>
          <a:solidFill>
            <a:srgbClr val="380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E422ADA4-253E-4E5D-9DB8-E48FCBEE59BE}"/>
              </a:ext>
            </a:extLst>
          </p:cNvPr>
          <p:cNvSpPr txBox="1"/>
          <p:nvPr/>
        </p:nvSpPr>
        <p:spPr>
          <a:xfrm>
            <a:off x="8404657" y="1243779"/>
            <a:ext cx="1536935" cy="954107"/>
          </a:xfrm>
          <a:prstGeom prst="rect">
            <a:avLst/>
          </a:prstGeom>
          <a:noFill/>
        </p:spPr>
        <p:txBody>
          <a:bodyPr wrap="square" rtlCol="0">
            <a:spAutoFit/>
          </a:bodyPr>
          <a:lstStyle/>
          <a:p>
            <a:r>
              <a:rPr lang="en-US" sz="1400" b="1" dirty="0">
                <a:solidFill>
                  <a:schemeClr val="accent6">
                    <a:lumMod val="75000"/>
                  </a:schemeClr>
                </a:solidFill>
              </a:rPr>
              <a:t>1980</a:t>
            </a:r>
          </a:p>
          <a:p>
            <a:r>
              <a:rPr lang="en-US" sz="1400" dirty="0"/>
              <a:t>Targeted PEGylated Liposome</a:t>
            </a:r>
          </a:p>
        </p:txBody>
      </p:sp>
      <p:cxnSp>
        <p:nvCxnSpPr>
          <p:cNvPr id="141" name="Straight Connector 140">
            <a:extLst>
              <a:ext uri="{FF2B5EF4-FFF2-40B4-BE49-F238E27FC236}">
                <a16:creationId xmlns:a16="http://schemas.microsoft.com/office/drawing/2014/main" id="{AF93213E-44CD-46BB-88DA-7E875A17CB7B}"/>
              </a:ext>
            </a:extLst>
          </p:cNvPr>
          <p:cNvCxnSpPr>
            <a:cxnSpLocks/>
            <a:stCxn id="138" idx="2"/>
          </p:cNvCxnSpPr>
          <p:nvPr/>
        </p:nvCxnSpPr>
        <p:spPr>
          <a:xfrm flipH="1">
            <a:off x="6127021" y="3435633"/>
            <a:ext cx="3351718" cy="128385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85FC2DD0-F79E-42BB-81FC-182343950CC4}"/>
              </a:ext>
            </a:extLst>
          </p:cNvPr>
          <p:cNvSpPr txBox="1"/>
          <p:nvPr/>
        </p:nvSpPr>
        <p:spPr>
          <a:xfrm>
            <a:off x="7093087" y="5344631"/>
            <a:ext cx="1226475" cy="1384995"/>
          </a:xfrm>
          <a:prstGeom prst="rect">
            <a:avLst/>
          </a:prstGeom>
          <a:noFill/>
        </p:spPr>
        <p:txBody>
          <a:bodyPr wrap="square" rtlCol="0">
            <a:spAutoFit/>
          </a:bodyPr>
          <a:lstStyle/>
          <a:p>
            <a:r>
              <a:rPr lang="en-US" sz="1400" b="1" dirty="0">
                <a:solidFill>
                  <a:schemeClr val="accent6">
                    <a:lumMod val="75000"/>
                  </a:schemeClr>
                </a:solidFill>
              </a:rPr>
              <a:t>1980’s</a:t>
            </a:r>
          </a:p>
          <a:p>
            <a:r>
              <a:rPr lang="en-US" sz="1400" dirty="0"/>
              <a:t>Quantum </a:t>
            </a:r>
          </a:p>
          <a:p>
            <a:r>
              <a:rPr lang="en-US" sz="1400" dirty="0"/>
              <a:t>Dot</a:t>
            </a:r>
          </a:p>
          <a:p>
            <a:r>
              <a:rPr lang="en-US" sz="1400" b="1" dirty="0">
                <a:solidFill>
                  <a:schemeClr val="accent4">
                    <a:lumMod val="75000"/>
                  </a:schemeClr>
                </a:solidFill>
              </a:rPr>
              <a:t>2011</a:t>
            </a:r>
          </a:p>
          <a:p>
            <a:r>
              <a:rPr lang="en-US" sz="1400" dirty="0" err="1"/>
              <a:t>Cdot</a:t>
            </a:r>
            <a:r>
              <a:rPr lang="en-US" sz="1400" dirty="0"/>
              <a:t>; Melanoma</a:t>
            </a:r>
          </a:p>
        </p:txBody>
      </p:sp>
      <p:sp>
        <p:nvSpPr>
          <p:cNvPr id="111" name="TextBox 110">
            <a:extLst>
              <a:ext uri="{FF2B5EF4-FFF2-40B4-BE49-F238E27FC236}">
                <a16:creationId xmlns:a16="http://schemas.microsoft.com/office/drawing/2014/main" id="{EAB926F3-0CCE-4543-8903-301DB6F98897}"/>
              </a:ext>
            </a:extLst>
          </p:cNvPr>
          <p:cNvSpPr txBox="1"/>
          <p:nvPr/>
        </p:nvSpPr>
        <p:spPr>
          <a:xfrm>
            <a:off x="5081" y="6441825"/>
            <a:ext cx="2116028" cy="276999"/>
          </a:xfrm>
          <a:prstGeom prst="rect">
            <a:avLst/>
          </a:prstGeom>
          <a:noFill/>
        </p:spPr>
        <p:txBody>
          <a:bodyPr wrap="none" rtlCol="0">
            <a:spAutoFit/>
          </a:bodyPr>
          <a:lstStyle/>
          <a:p>
            <a:r>
              <a:rPr lang="en-US" sz="1200" i="1" dirty="0"/>
              <a:t>All images from Google images</a:t>
            </a:r>
          </a:p>
        </p:txBody>
      </p:sp>
      <p:cxnSp>
        <p:nvCxnSpPr>
          <p:cNvPr id="162" name="Straight Connector 161">
            <a:extLst>
              <a:ext uri="{FF2B5EF4-FFF2-40B4-BE49-F238E27FC236}">
                <a16:creationId xmlns:a16="http://schemas.microsoft.com/office/drawing/2014/main" id="{C28F4626-7D9B-49F6-A23E-63FCD1E44B09}"/>
              </a:ext>
            </a:extLst>
          </p:cNvPr>
          <p:cNvCxnSpPr>
            <a:cxnSpLocks/>
            <a:endCxn id="19" idx="2"/>
          </p:cNvCxnSpPr>
          <p:nvPr/>
        </p:nvCxnSpPr>
        <p:spPr>
          <a:xfrm>
            <a:off x="9051724" y="959188"/>
            <a:ext cx="758643" cy="24764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52" name="Picture 28" descr="Image result for ferumoxide sem">
            <a:extLst>
              <a:ext uri="{FF2B5EF4-FFF2-40B4-BE49-F238E27FC236}">
                <a16:creationId xmlns:a16="http://schemas.microsoft.com/office/drawing/2014/main" id="{ABC4045A-059B-473E-A176-15A034716FC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60772" t="4068" r="16329" b="30691"/>
          <a:stretch/>
        </p:blipFill>
        <p:spPr bwMode="auto">
          <a:xfrm>
            <a:off x="8497602" y="311316"/>
            <a:ext cx="632503" cy="914400"/>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a:extLst>
              <a:ext uri="{FF2B5EF4-FFF2-40B4-BE49-F238E27FC236}">
                <a16:creationId xmlns:a16="http://schemas.microsoft.com/office/drawing/2014/main" id="{F6F16F7E-852A-4E57-A88F-32AF89A0F1E3}"/>
              </a:ext>
            </a:extLst>
          </p:cNvPr>
          <p:cNvSpPr txBox="1"/>
          <p:nvPr/>
        </p:nvSpPr>
        <p:spPr>
          <a:xfrm>
            <a:off x="9169549" y="-40837"/>
            <a:ext cx="1227194" cy="1169551"/>
          </a:xfrm>
          <a:prstGeom prst="rect">
            <a:avLst/>
          </a:prstGeom>
          <a:noFill/>
        </p:spPr>
        <p:txBody>
          <a:bodyPr wrap="square" rtlCol="0">
            <a:spAutoFit/>
          </a:bodyPr>
          <a:lstStyle/>
          <a:p>
            <a:r>
              <a:rPr lang="en-US" sz="1400" b="1" dirty="0">
                <a:solidFill>
                  <a:schemeClr val="accent6">
                    <a:lumMod val="75000"/>
                  </a:schemeClr>
                </a:solidFill>
              </a:rPr>
              <a:t>1986</a:t>
            </a:r>
          </a:p>
          <a:p>
            <a:r>
              <a:rPr lang="en-US" sz="1400" dirty="0"/>
              <a:t>Iron oxide</a:t>
            </a:r>
          </a:p>
          <a:p>
            <a:r>
              <a:rPr lang="en-US" sz="1400" b="1" dirty="0">
                <a:solidFill>
                  <a:srgbClr val="C00000"/>
                </a:solidFill>
              </a:rPr>
              <a:t>1996</a:t>
            </a:r>
          </a:p>
          <a:p>
            <a:r>
              <a:rPr lang="en-US" sz="1400" dirty="0" err="1"/>
              <a:t>Feridex</a:t>
            </a:r>
            <a:r>
              <a:rPr lang="en-US" sz="1400" dirty="0"/>
              <a:t>; </a:t>
            </a:r>
          </a:p>
          <a:p>
            <a:r>
              <a:rPr lang="en-US" sz="1400" dirty="0"/>
              <a:t>MRI Imaging</a:t>
            </a:r>
          </a:p>
        </p:txBody>
      </p:sp>
      <p:sp>
        <p:nvSpPr>
          <p:cNvPr id="48" name="TextBox 47">
            <a:extLst>
              <a:ext uri="{FF2B5EF4-FFF2-40B4-BE49-F238E27FC236}">
                <a16:creationId xmlns:a16="http://schemas.microsoft.com/office/drawing/2014/main" id="{70B62AD7-94A3-4806-B353-B9FDF4FE5FEF}"/>
              </a:ext>
            </a:extLst>
          </p:cNvPr>
          <p:cNvSpPr txBox="1"/>
          <p:nvPr/>
        </p:nvSpPr>
        <p:spPr>
          <a:xfrm>
            <a:off x="5775845" y="3580041"/>
            <a:ext cx="652743" cy="369332"/>
          </a:xfrm>
          <a:prstGeom prst="rect">
            <a:avLst/>
          </a:prstGeom>
          <a:noFill/>
        </p:spPr>
        <p:txBody>
          <a:bodyPr wrap="none" rtlCol="0">
            <a:spAutoFit/>
          </a:bodyPr>
          <a:lstStyle/>
          <a:p>
            <a:r>
              <a:rPr lang="en-US" dirty="0"/>
              <a:t>1920</a:t>
            </a:r>
          </a:p>
        </p:txBody>
      </p:sp>
      <p:sp>
        <p:nvSpPr>
          <p:cNvPr id="187" name="TextBox 186">
            <a:extLst>
              <a:ext uri="{FF2B5EF4-FFF2-40B4-BE49-F238E27FC236}">
                <a16:creationId xmlns:a16="http://schemas.microsoft.com/office/drawing/2014/main" id="{12EAFCF8-6B82-40BD-BD45-330CAD397DD4}"/>
              </a:ext>
            </a:extLst>
          </p:cNvPr>
          <p:cNvSpPr txBox="1"/>
          <p:nvPr/>
        </p:nvSpPr>
        <p:spPr>
          <a:xfrm>
            <a:off x="11025329" y="-8141"/>
            <a:ext cx="1294977" cy="1384995"/>
          </a:xfrm>
          <a:prstGeom prst="rect">
            <a:avLst/>
          </a:prstGeom>
          <a:noFill/>
        </p:spPr>
        <p:txBody>
          <a:bodyPr wrap="square" rtlCol="0">
            <a:spAutoFit/>
          </a:bodyPr>
          <a:lstStyle/>
          <a:p>
            <a:r>
              <a:rPr lang="en-US" sz="1400" b="1" dirty="0">
                <a:solidFill>
                  <a:schemeClr val="accent6">
                    <a:lumMod val="75000"/>
                  </a:schemeClr>
                </a:solidFill>
              </a:rPr>
              <a:t>1994</a:t>
            </a:r>
          </a:p>
          <a:p>
            <a:r>
              <a:rPr lang="en-US" sz="1400" dirty="0"/>
              <a:t>PEGylated Polymer NP</a:t>
            </a:r>
          </a:p>
          <a:p>
            <a:r>
              <a:rPr lang="en-US" sz="1400" b="1" dirty="0">
                <a:solidFill>
                  <a:schemeClr val="accent4">
                    <a:lumMod val="75000"/>
                  </a:schemeClr>
                </a:solidFill>
              </a:rPr>
              <a:t>2012</a:t>
            </a:r>
          </a:p>
          <a:p>
            <a:r>
              <a:rPr lang="en-US" sz="1400" dirty="0"/>
              <a:t>BIND-014;</a:t>
            </a:r>
          </a:p>
          <a:p>
            <a:r>
              <a:rPr lang="en-US" sz="1400" dirty="0"/>
              <a:t>Cancer</a:t>
            </a:r>
          </a:p>
        </p:txBody>
      </p:sp>
      <p:cxnSp>
        <p:nvCxnSpPr>
          <p:cNvPr id="188" name="Straight Connector 187">
            <a:extLst>
              <a:ext uri="{FF2B5EF4-FFF2-40B4-BE49-F238E27FC236}">
                <a16:creationId xmlns:a16="http://schemas.microsoft.com/office/drawing/2014/main" id="{A26C31E6-0C82-458D-BE1F-ECCE3674091A}"/>
              </a:ext>
            </a:extLst>
          </p:cNvPr>
          <p:cNvCxnSpPr>
            <a:cxnSpLocks/>
            <a:stCxn id="132" idx="2"/>
          </p:cNvCxnSpPr>
          <p:nvPr/>
        </p:nvCxnSpPr>
        <p:spPr>
          <a:xfrm>
            <a:off x="10974385" y="3435633"/>
            <a:ext cx="582771" cy="1017597"/>
          </a:xfrm>
          <a:prstGeom prst="line">
            <a:avLst/>
          </a:prstGeom>
          <a:ln w="38100">
            <a:solidFill>
              <a:srgbClr val="380070"/>
            </a:solidFill>
          </a:ln>
        </p:spPr>
        <p:style>
          <a:lnRef idx="1">
            <a:schemeClr val="accent1"/>
          </a:lnRef>
          <a:fillRef idx="0">
            <a:schemeClr val="accent1"/>
          </a:fillRef>
          <a:effectRef idx="0">
            <a:schemeClr val="accent1"/>
          </a:effectRef>
          <a:fontRef idx="minor">
            <a:schemeClr val="tx1"/>
          </a:fontRef>
        </p:style>
      </p:cxnSp>
      <p:pic>
        <p:nvPicPr>
          <p:cNvPr id="1056" name="Picture 32" descr="Image result for PRINT particles">
            <a:extLst>
              <a:ext uri="{FF2B5EF4-FFF2-40B4-BE49-F238E27FC236}">
                <a16:creationId xmlns:a16="http://schemas.microsoft.com/office/drawing/2014/main" id="{2257298E-DCF3-49A1-BAB2-8171F346C6EC}"/>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80498" t="4937" r="2833" b="75054"/>
          <a:stretch/>
        </p:blipFill>
        <p:spPr bwMode="auto">
          <a:xfrm>
            <a:off x="11053603" y="4056405"/>
            <a:ext cx="938535" cy="914400"/>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a:extLst>
              <a:ext uri="{FF2B5EF4-FFF2-40B4-BE49-F238E27FC236}">
                <a16:creationId xmlns:a16="http://schemas.microsoft.com/office/drawing/2014/main" id="{A818DDCB-CBCF-4126-B1C5-6EAAC2EF8F08}"/>
              </a:ext>
            </a:extLst>
          </p:cNvPr>
          <p:cNvSpPr txBox="1"/>
          <p:nvPr/>
        </p:nvSpPr>
        <p:spPr>
          <a:xfrm>
            <a:off x="11180250" y="4945446"/>
            <a:ext cx="1098716" cy="1384995"/>
          </a:xfrm>
          <a:prstGeom prst="rect">
            <a:avLst/>
          </a:prstGeom>
          <a:noFill/>
        </p:spPr>
        <p:txBody>
          <a:bodyPr wrap="square" rtlCol="0">
            <a:spAutoFit/>
          </a:bodyPr>
          <a:lstStyle/>
          <a:p>
            <a:r>
              <a:rPr lang="en-US" sz="1400" b="1" dirty="0">
                <a:solidFill>
                  <a:schemeClr val="accent6">
                    <a:lumMod val="75000"/>
                  </a:schemeClr>
                </a:solidFill>
              </a:rPr>
              <a:t>2005</a:t>
            </a:r>
          </a:p>
          <a:p>
            <a:r>
              <a:rPr lang="en-US" sz="1400" dirty="0"/>
              <a:t>PRINT Particles</a:t>
            </a:r>
          </a:p>
          <a:p>
            <a:r>
              <a:rPr lang="en-US" sz="1400" b="1" dirty="0">
                <a:solidFill>
                  <a:schemeClr val="accent4">
                    <a:lumMod val="75000"/>
                  </a:schemeClr>
                </a:solidFill>
              </a:rPr>
              <a:t>2010</a:t>
            </a:r>
          </a:p>
          <a:p>
            <a:r>
              <a:rPr lang="en-US" sz="1400" dirty="0"/>
              <a:t>LIQ001;</a:t>
            </a:r>
          </a:p>
          <a:p>
            <a:r>
              <a:rPr lang="en-US" sz="1400" dirty="0"/>
              <a:t>Flu vaccine</a:t>
            </a:r>
          </a:p>
        </p:txBody>
      </p:sp>
      <p:pic>
        <p:nvPicPr>
          <p:cNvPr id="161" name="Picture 160">
            <a:extLst>
              <a:ext uri="{FF2B5EF4-FFF2-40B4-BE49-F238E27FC236}">
                <a16:creationId xmlns:a16="http://schemas.microsoft.com/office/drawing/2014/main" id="{B628A358-AA40-4451-A712-D3F2715A9A0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47299" y="4369802"/>
            <a:ext cx="956136" cy="914400"/>
          </a:xfrm>
          <a:prstGeom prst="rect">
            <a:avLst/>
          </a:prstGeom>
        </p:spPr>
      </p:pic>
      <p:sp>
        <p:nvSpPr>
          <p:cNvPr id="207" name="TextBox 206">
            <a:extLst>
              <a:ext uri="{FF2B5EF4-FFF2-40B4-BE49-F238E27FC236}">
                <a16:creationId xmlns:a16="http://schemas.microsoft.com/office/drawing/2014/main" id="{4675F936-7C35-4C49-93EB-BA231B2C0548}"/>
              </a:ext>
            </a:extLst>
          </p:cNvPr>
          <p:cNvSpPr txBox="1"/>
          <p:nvPr/>
        </p:nvSpPr>
        <p:spPr>
          <a:xfrm>
            <a:off x="4168294" y="5347928"/>
            <a:ext cx="1082082" cy="1169551"/>
          </a:xfrm>
          <a:prstGeom prst="rect">
            <a:avLst/>
          </a:prstGeom>
          <a:noFill/>
        </p:spPr>
        <p:txBody>
          <a:bodyPr wrap="square" rtlCol="0">
            <a:spAutoFit/>
          </a:bodyPr>
          <a:lstStyle/>
          <a:p>
            <a:r>
              <a:rPr lang="en-US" sz="1400" b="1" dirty="0">
                <a:solidFill>
                  <a:schemeClr val="accent6">
                    <a:lumMod val="75000"/>
                  </a:schemeClr>
                </a:solidFill>
              </a:rPr>
              <a:t>1970’s</a:t>
            </a:r>
          </a:p>
          <a:p>
            <a:r>
              <a:rPr lang="en-US" sz="1400" dirty="0"/>
              <a:t>Exosomes</a:t>
            </a:r>
          </a:p>
          <a:p>
            <a:r>
              <a:rPr lang="en-US" sz="1400" b="1" dirty="0">
                <a:solidFill>
                  <a:schemeClr val="accent4">
                    <a:lumMod val="75000"/>
                  </a:schemeClr>
                </a:solidFill>
              </a:rPr>
              <a:t>2005</a:t>
            </a:r>
          </a:p>
          <a:p>
            <a:r>
              <a:rPr lang="en-US" sz="1400" dirty="0" err="1"/>
              <a:t>Dex</a:t>
            </a:r>
            <a:r>
              <a:rPr lang="en-US" sz="1400" dirty="0"/>
              <a:t>; Lung Cancer</a:t>
            </a:r>
          </a:p>
        </p:txBody>
      </p:sp>
      <p:sp>
        <p:nvSpPr>
          <p:cNvPr id="129" name="Oval 128">
            <a:extLst>
              <a:ext uri="{FF2B5EF4-FFF2-40B4-BE49-F238E27FC236}">
                <a16:creationId xmlns:a16="http://schemas.microsoft.com/office/drawing/2014/main" id="{360062A5-9FC2-4A55-89F8-4928C16468B5}"/>
              </a:ext>
            </a:extLst>
          </p:cNvPr>
          <p:cNvSpPr/>
          <p:nvPr/>
        </p:nvSpPr>
        <p:spPr>
          <a:xfrm>
            <a:off x="8664514" y="3344193"/>
            <a:ext cx="182880" cy="182880"/>
          </a:xfrm>
          <a:prstGeom prst="ellipse">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AC46"/>
              </a:solidFill>
            </a:endParaRPr>
          </a:p>
        </p:txBody>
      </p:sp>
      <p:sp>
        <p:nvSpPr>
          <p:cNvPr id="13" name="Oval 12">
            <a:extLst>
              <a:ext uri="{FF2B5EF4-FFF2-40B4-BE49-F238E27FC236}">
                <a16:creationId xmlns:a16="http://schemas.microsoft.com/office/drawing/2014/main" id="{CF66C858-3150-4307-8062-38812021C7E2}"/>
              </a:ext>
            </a:extLst>
          </p:cNvPr>
          <p:cNvSpPr/>
          <p:nvPr/>
        </p:nvSpPr>
        <p:spPr>
          <a:xfrm>
            <a:off x="8709588" y="3344193"/>
            <a:ext cx="182880" cy="1828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Connector 133">
            <a:extLst>
              <a:ext uri="{FF2B5EF4-FFF2-40B4-BE49-F238E27FC236}">
                <a16:creationId xmlns:a16="http://schemas.microsoft.com/office/drawing/2014/main" id="{67D32994-C494-4ECE-8BB4-3F98205668A5}"/>
              </a:ext>
            </a:extLst>
          </p:cNvPr>
          <p:cNvCxnSpPr>
            <a:cxnSpLocks/>
            <a:stCxn id="129" idx="2"/>
            <a:endCxn id="2065" idx="2"/>
          </p:cNvCxnSpPr>
          <p:nvPr/>
        </p:nvCxnSpPr>
        <p:spPr>
          <a:xfrm flipH="1" flipV="1">
            <a:off x="4086950" y="2475634"/>
            <a:ext cx="4577564" cy="959999"/>
          </a:xfrm>
          <a:prstGeom prst="line">
            <a:avLst/>
          </a:prstGeom>
          <a:ln w="38100">
            <a:solidFill>
              <a:srgbClr val="CCFF66"/>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DFC86019-1AF9-4A73-BE3D-25D1E2C5EFFF}"/>
              </a:ext>
            </a:extLst>
          </p:cNvPr>
          <p:cNvSpPr txBox="1"/>
          <p:nvPr/>
        </p:nvSpPr>
        <p:spPr>
          <a:xfrm>
            <a:off x="3678676" y="1045123"/>
            <a:ext cx="1214051" cy="738664"/>
          </a:xfrm>
          <a:prstGeom prst="rect">
            <a:avLst/>
          </a:prstGeom>
          <a:noFill/>
        </p:spPr>
        <p:txBody>
          <a:bodyPr wrap="square" rtlCol="0">
            <a:spAutoFit/>
          </a:bodyPr>
          <a:lstStyle/>
          <a:p>
            <a:r>
              <a:rPr lang="en-US" sz="1400" b="1" dirty="0">
                <a:solidFill>
                  <a:schemeClr val="accent6">
                    <a:lumMod val="75000"/>
                  </a:schemeClr>
                </a:solidFill>
              </a:rPr>
              <a:t>1964</a:t>
            </a:r>
          </a:p>
          <a:p>
            <a:r>
              <a:rPr lang="en-US" sz="1400" dirty="0"/>
              <a:t>Silica </a:t>
            </a:r>
          </a:p>
          <a:p>
            <a:r>
              <a:rPr lang="en-US" sz="1400" dirty="0"/>
              <a:t>NPs</a:t>
            </a:r>
          </a:p>
        </p:txBody>
      </p:sp>
      <p:graphicFrame>
        <p:nvGraphicFramePr>
          <p:cNvPr id="106" name="Object 105">
            <a:extLst>
              <a:ext uri="{FF2B5EF4-FFF2-40B4-BE49-F238E27FC236}">
                <a16:creationId xmlns:a16="http://schemas.microsoft.com/office/drawing/2014/main" id="{31B5A779-29EC-4769-93E6-E9A4789E9B24}"/>
              </a:ext>
            </a:extLst>
          </p:cNvPr>
          <p:cNvGraphicFramePr>
            <a:graphicFrameLocks noChangeAspect="1"/>
          </p:cNvGraphicFramePr>
          <p:nvPr>
            <p:extLst>
              <p:ext uri="{D42A27DB-BD31-4B8C-83A1-F6EECF244321}">
                <p14:modId xmlns:p14="http://schemas.microsoft.com/office/powerpoint/2010/main" val="958076277"/>
              </p:ext>
            </p:extLst>
          </p:nvPr>
        </p:nvGraphicFramePr>
        <p:xfrm>
          <a:off x="5168385" y="4567404"/>
          <a:ext cx="962929" cy="844923"/>
        </p:xfrm>
        <a:graphic>
          <a:graphicData uri="http://schemas.openxmlformats.org/presentationml/2006/ole">
            <mc:AlternateContent xmlns:mc="http://schemas.openxmlformats.org/markup-compatibility/2006">
              <mc:Choice xmlns:v="urn:schemas-microsoft-com:vml" Requires="v">
                <p:oleObj r:id="rId20" imgW="2590200" imgH="2272680" progId="">
                  <p:embed/>
                </p:oleObj>
              </mc:Choice>
              <mc:Fallback>
                <p:oleObj r:id="rId20" imgW="2590200" imgH="2272680" progId="">
                  <p:embed/>
                  <p:pic>
                    <p:nvPicPr>
                      <p:cNvPr id="106" name="Object 105">
                        <a:extLst>
                          <a:ext uri="{FF2B5EF4-FFF2-40B4-BE49-F238E27FC236}">
                            <a16:creationId xmlns:a16="http://schemas.microsoft.com/office/drawing/2014/main" id="{31B5A779-29EC-4769-93E6-E9A4789E9B24}"/>
                          </a:ext>
                        </a:extLst>
                      </p:cNvPr>
                      <p:cNvPicPr/>
                      <p:nvPr/>
                    </p:nvPicPr>
                    <p:blipFill>
                      <a:blip r:embed="rId21"/>
                      <a:stretch>
                        <a:fillRect/>
                      </a:stretch>
                    </p:blipFill>
                    <p:spPr>
                      <a:xfrm>
                        <a:off x="5168385" y="4567404"/>
                        <a:ext cx="962929" cy="844923"/>
                      </a:xfrm>
                      <a:prstGeom prst="rect">
                        <a:avLst/>
                      </a:prstGeom>
                    </p:spPr>
                  </p:pic>
                </p:oleObj>
              </mc:Fallback>
            </mc:AlternateContent>
          </a:graphicData>
        </a:graphic>
      </p:graphicFrame>
      <p:sp>
        <p:nvSpPr>
          <p:cNvPr id="163" name="TextBox 162">
            <a:extLst>
              <a:ext uri="{FF2B5EF4-FFF2-40B4-BE49-F238E27FC236}">
                <a16:creationId xmlns:a16="http://schemas.microsoft.com/office/drawing/2014/main" id="{457AA7DE-D8FB-4BF8-B913-FABCB95F7E04}"/>
              </a:ext>
            </a:extLst>
          </p:cNvPr>
          <p:cNvSpPr txBox="1"/>
          <p:nvPr/>
        </p:nvSpPr>
        <p:spPr>
          <a:xfrm>
            <a:off x="4978531" y="5233620"/>
            <a:ext cx="1387071" cy="1384995"/>
          </a:xfrm>
          <a:prstGeom prst="rect">
            <a:avLst/>
          </a:prstGeom>
          <a:noFill/>
        </p:spPr>
        <p:txBody>
          <a:bodyPr wrap="square" rtlCol="0">
            <a:spAutoFit/>
          </a:bodyPr>
          <a:lstStyle/>
          <a:p>
            <a:r>
              <a:rPr lang="en-US" sz="1400" b="1" dirty="0">
                <a:solidFill>
                  <a:schemeClr val="accent6">
                    <a:lumMod val="75000"/>
                  </a:schemeClr>
                </a:solidFill>
              </a:rPr>
              <a:t>1977</a:t>
            </a:r>
          </a:p>
          <a:p>
            <a:r>
              <a:rPr lang="en-US" sz="1400" dirty="0"/>
              <a:t>Protein/nucleic </a:t>
            </a:r>
          </a:p>
          <a:p>
            <a:r>
              <a:rPr lang="en-US" sz="1400" dirty="0"/>
              <a:t>acid NP</a:t>
            </a:r>
          </a:p>
          <a:p>
            <a:r>
              <a:rPr lang="en-US" sz="1400" b="1" dirty="0">
                <a:solidFill>
                  <a:schemeClr val="accent4">
                    <a:lumMod val="75000"/>
                  </a:schemeClr>
                </a:solidFill>
              </a:rPr>
              <a:t>2018</a:t>
            </a:r>
          </a:p>
          <a:p>
            <a:r>
              <a:rPr lang="en-US" sz="1400" b="0" i="0" dirty="0">
                <a:solidFill>
                  <a:srgbClr val="000000"/>
                </a:solidFill>
                <a:effectLst/>
                <a:latin typeface="Source Sans Pro" panose="020B0503030403020204" pitchFamily="34" charset="0"/>
              </a:rPr>
              <a:t>CV7202; </a:t>
            </a:r>
          </a:p>
          <a:p>
            <a:r>
              <a:rPr lang="en-US" sz="1400" dirty="0"/>
              <a:t>Rabies Vaccine</a:t>
            </a:r>
          </a:p>
        </p:txBody>
      </p:sp>
      <p:cxnSp>
        <p:nvCxnSpPr>
          <p:cNvPr id="112" name="Straight Connector 111">
            <a:extLst>
              <a:ext uri="{FF2B5EF4-FFF2-40B4-BE49-F238E27FC236}">
                <a16:creationId xmlns:a16="http://schemas.microsoft.com/office/drawing/2014/main" id="{57634A68-8DCF-4B9D-B775-65A0D748C611}"/>
              </a:ext>
            </a:extLst>
          </p:cNvPr>
          <p:cNvCxnSpPr>
            <a:cxnSpLocks/>
            <a:stCxn id="14" idx="2"/>
          </p:cNvCxnSpPr>
          <p:nvPr/>
        </p:nvCxnSpPr>
        <p:spPr>
          <a:xfrm flipH="1">
            <a:off x="3700724" y="3435633"/>
            <a:ext cx="5342712" cy="1008115"/>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pic>
        <p:nvPicPr>
          <p:cNvPr id="174" name="Picture 173" descr="A picture containing building, room, plate, clock&#10;&#10;Description automatically generated">
            <a:extLst>
              <a:ext uri="{FF2B5EF4-FFF2-40B4-BE49-F238E27FC236}">
                <a16:creationId xmlns:a16="http://schemas.microsoft.com/office/drawing/2014/main" id="{4C53DB12-8407-4441-9822-260680238891}"/>
              </a:ext>
            </a:extLst>
          </p:cNvPr>
          <p:cNvPicPr>
            <a:picLocks noChangeAspect="1"/>
          </p:cNvPicPr>
          <p:nvPr/>
        </p:nvPicPr>
        <p:blipFill rotWithShape="1">
          <a:blip r:embed="rId4">
            <a:extLst>
              <a:ext uri="{28A0092B-C50C-407E-A947-70E740481C1C}">
                <a14:useLocalDpi xmlns:a14="http://schemas.microsoft.com/office/drawing/2010/main" val="0"/>
              </a:ext>
            </a:extLst>
          </a:blip>
          <a:srcRect l="9437" t="74672" r="73856" b="3314"/>
          <a:stretch/>
        </p:blipFill>
        <p:spPr>
          <a:xfrm>
            <a:off x="10396742" y="5383486"/>
            <a:ext cx="854849" cy="788459"/>
          </a:xfrm>
          <a:prstGeom prst="rect">
            <a:avLst/>
          </a:prstGeom>
        </p:spPr>
      </p:pic>
      <p:sp>
        <p:nvSpPr>
          <p:cNvPr id="179" name="Oval 178">
            <a:extLst>
              <a:ext uri="{FF2B5EF4-FFF2-40B4-BE49-F238E27FC236}">
                <a16:creationId xmlns:a16="http://schemas.microsoft.com/office/drawing/2014/main" id="{9D34F090-E06B-4401-A016-A36736B47A16}"/>
              </a:ext>
            </a:extLst>
          </p:cNvPr>
          <p:cNvSpPr/>
          <p:nvPr/>
        </p:nvSpPr>
        <p:spPr>
          <a:xfrm>
            <a:off x="10627505" y="3344193"/>
            <a:ext cx="182880" cy="182880"/>
          </a:xfrm>
          <a:prstGeom prst="ellipse">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a:extLst>
              <a:ext uri="{FF2B5EF4-FFF2-40B4-BE49-F238E27FC236}">
                <a16:creationId xmlns:a16="http://schemas.microsoft.com/office/drawing/2014/main" id="{A2C6A53E-8397-4A5C-A5DE-213EC6616A4B}"/>
              </a:ext>
            </a:extLst>
          </p:cNvPr>
          <p:cNvSpPr txBox="1"/>
          <p:nvPr/>
        </p:nvSpPr>
        <p:spPr>
          <a:xfrm>
            <a:off x="10576639" y="6093048"/>
            <a:ext cx="1519622" cy="523220"/>
          </a:xfrm>
          <a:prstGeom prst="rect">
            <a:avLst/>
          </a:prstGeom>
          <a:noFill/>
        </p:spPr>
        <p:txBody>
          <a:bodyPr wrap="square" rtlCol="0">
            <a:spAutoFit/>
          </a:bodyPr>
          <a:lstStyle/>
          <a:p>
            <a:r>
              <a:rPr lang="en-US" sz="1400" b="1" dirty="0">
                <a:solidFill>
                  <a:schemeClr val="accent6">
                    <a:lumMod val="75000"/>
                  </a:schemeClr>
                </a:solidFill>
              </a:rPr>
              <a:t>1995</a:t>
            </a:r>
          </a:p>
          <a:p>
            <a:r>
              <a:rPr lang="en-US" sz="1400" dirty="0"/>
              <a:t>Polymersomes</a:t>
            </a:r>
          </a:p>
        </p:txBody>
      </p:sp>
      <p:cxnSp>
        <p:nvCxnSpPr>
          <p:cNvPr id="182" name="Straight Connector 181">
            <a:extLst>
              <a:ext uri="{FF2B5EF4-FFF2-40B4-BE49-F238E27FC236}">
                <a16:creationId xmlns:a16="http://schemas.microsoft.com/office/drawing/2014/main" id="{1A49F149-A155-4994-B6EB-00095AC22A4A}"/>
              </a:ext>
            </a:extLst>
          </p:cNvPr>
          <p:cNvCxnSpPr>
            <a:cxnSpLocks/>
            <a:stCxn id="146" idx="2"/>
            <a:endCxn id="174" idx="0"/>
          </p:cNvCxnSpPr>
          <p:nvPr/>
        </p:nvCxnSpPr>
        <p:spPr>
          <a:xfrm>
            <a:off x="10669238" y="3435633"/>
            <a:ext cx="154929" cy="1947853"/>
          </a:xfrm>
          <a:prstGeom prst="line">
            <a:avLst/>
          </a:prstGeom>
          <a:ln w="38100">
            <a:solidFill>
              <a:srgbClr val="660066"/>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38240E5-22F4-454A-AA97-97C6B9A0C402}"/>
              </a:ext>
            </a:extLst>
          </p:cNvPr>
          <p:cNvSpPr txBox="1"/>
          <p:nvPr/>
        </p:nvSpPr>
        <p:spPr>
          <a:xfrm>
            <a:off x="10649590" y="3546730"/>
            <a:ext cx="652743" cy="369332"/>
          </a:xfrm>
          <a:prstGeom prst="rect">
            <a:avLst/>
          </a:prstGeom>
          <a:noFill/>
        </p:spPr>
        <p:txBody>
          <a:bodyPr wrap="none" rtlCol="0">
            <a:spAutoFit/>
          </a:bodyPr>
          <a:lstStyle/>
          <a:p>
            <a:r>
              <a:rPr lang="en-US" dirty="0"/>
              <a:t>2000</a:t>
            </a:r>
          </a:p>
        </p:txBody>
      </p:sp>
      <p:sp>
        <p:nvSpPr>
          <p:cNvPr id="49" name="TextBox 48">
            <a:extLst>
              <a:ext uri="{FF2B5EF4-FFF2-40B4-BE49-F238E27FC236}">
                <a16:creationId xmlns:a16="http://schemas.microsoft.com/office/drawing/2014/main" id="{AB2C7148-1673-41A3-8450-F1E2C42BEC34}"/>
              </a:ext>
            </a:extLst>
          </p:cNvPr>
          <p:cNvSpPr txBox="1"/>
          <p:nvPr/>
        </p:nvSpPr>
        <p:spPr>
          <a:xfrm>
            <a:off x="6940596" y="3580041"/>
            <a:ext cx="652743" cy="369332"/>
          </a:xfrm>
          <a:prstGeom prst="rect">
            <a:avLst/>
          </a:prstGeom>
          <a:noFill/>
        </p:spPr>
        <p:txBody>
          <a:bodyPr wrap="none" rtlCol="0">
            <a:spAutoFit/>
          </a:bodyPr>
          <a:lstStyle/>
          <a:p>
            <a:r>
              <a:rPr lang="en-US" dirty="0"/>
              <a:t>1940</a:t>
            </a:r>
          </a:p>
        </p:txBody>
      </p:sp>
      <p:sp>
        <p:nvSpPr>
          <p:cNvPr id="50" name="TextBox 49">
            <a:extLst>
              <a:ext uri="{FF2B5EF4-FFF2-40B4-BE49-F238E27FC236}">
                <a16:creationId xmlns:a16="http://schemas.microsoft.com/office/drawing/2014/main" id="{C7208C1C-7589-44C9-8865-B011FACB8089}"/>
              </a:ext>
            </a:extLst>
          </p:cNvPr>
          <p:cNvSpPr txBox="1"/>
          <p:nvPr/>
        </p:nvSpPr>
        <p:spPr>
          <a:xfrm>
            <a:off x="8141433" y="3580041"/>
            <a:ext cx="652743" cy="369332"/>
          </a:xfrm>
          <a:prstGeom prst="rect">
            <a:avLst/>
          </a:prstGeom>
          <a:noFill/>
        </p:spPr>
        <p:txBody>
          <a:bodyPr wrap="none" rtlCol="0">
            <a:spAutoFit/>
          </a:bodyPr>
          <a:lstStyle/>
          <a:p>
            <a:r>
              <a:rPr lang="en-US" dirty="0"/>
              <a:t>1960</a:t>
            </a:r>
          </a:p>
        </p:txBody>
      </p:sp>
      <p:pic>
        <p:nvPicPr>
          <p:cNvPr id="185" name="Picture 11">
            <a:extLst>
              <a:ext uri="{FF2B5EF4-FFF2-40B4-BE49-F238E27FC236}">
                <a16:creationId xmlns:a16="http://schemas.microsoft.com/office/drawing/2014/main" id="{79B7694B-9456-403D-86E8-5FBF3AC85D8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09277" y="4428086"/>
            <a:ext cx="787230" cy="82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TextBox 188">
            <a:extLst>
              <a:ext uri="{FF2B5EF4-FFF2-40B4-BE49-F238E27FC236}">
                <a16:creationId xmlns:a16="http://schemas.microsoft.com/office/drawing/2014/main" id="{A40D0DAC-577F-4CB2-834D-2E795328D055}"/>
              </a:ext>
            </a:extLst>
          </p:cNvPr>
          <p:cNvSpPr txBox="1"/>
          <p:nvPr/>
        </p:nvSpPr>
        <p:spPr>
          <a:xfrm>
            <a:off x="7895530" y="5213997"/>
            <a:ext cx="1098716" cy="1384995"/>
          </a:xfrm>
          <a:prstGeom prst="rect">
            <a:avLst/>
          </a:prstGeom>
          <a:noFill/>
        </p:spPr>
        <p:txBody>
          <a:bodyPr wrap="square" rtlCol="0">
            <a:spAutoFit/>
          </a:bodyPr>
          <a:lstStyle/>
          <a:p>
            <a:r>
              <a:rPr lang="en-US" sz="1400" b="1" dirty="0">
                <a:solidFill>
                  <a:schemeClr val="accent6">
                    <a:lumMod val="75000"/>
                  </a:schemeClr>
                </a:solidFill>
              </a:rPr>
              <a:t>1986</a:t>
            </a:r>
          </a:p>
          <a:p>
            <a:r>
              <a:rPr lang="en-US" sz="1400" dirty="0"/>
              <a:t>Albumin NP</a:t>
            </a:r>
          </a:p>
          <a:p>
            <a:r>
              <a:rPr lang="en-US" sz="1400" b="1" dirty="0">
                <a:solidFill>
                  <a:srgbClr val="C00000"/>
                </a:solidFill>
              </a:rPr>
              <a:t>2005</a:t>
            </a:r>
          </a:p>
          <a:p>
            <a:r>
              <a:rPr lang="en-US" sz="1400" dirty="0"/>
              <a:t>Abraxane;</a:t>
            </a:r>
          </a:p>
          <a:p>
            <a:r>
              <a:rPr lang="en-US" sz="1400" b="0" i="0" dirty="0">
                <a:solidFill>
                  <a:srgbClr val="000000"/>
                </a:solidFill>
                <a:effectLst/>
                <a:latin typeface="Open Sans"/>
              </a:rPr>
              <a:t>Pancreatic Cancer</a:t>
            </a:r>
            <a:endParaRPr lang="en-US" sz="1400" dirty="0"/>
          </a:p>
        </p:txBody>
      </p:sp>
      <p:sp>
        <p:nvSpPr>
          <p:cNvPr id="192" name="Oval 191">
            <a:extLst>
              <a:ext uri="{FF2B5EF4-FFF2-40B4-BE49-F238E27FC236}">
                <a16:creationId xmlns:a16="http://schemas.microsoft.com/office/drawing/2014/main" id="{95A97972-36B6-438C-BE24-BB17F623E674}"/>
              </a:ext>
            </a:extLst>
          </p:cNvPr>
          <p:cNvSpPr/>
          <p:nvPr/>
        </p:nvSpPr>
        <p:spPr>
          <a:xfrm>
            <a:off x="9857006" y="3344193"/>
            <a:ext cx="182880" cy="182880"/>
          </a:xfrm>
          <a:prstGeom prst="ellipse">
            <a:avLst/>
          </a:prstGeom>
          <a:solidFill>
            <a:srgbClr val="D1B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9FC29315-2711-4B7F-80E7-72C7953C487C}"/>
              </a:ext>
            </a:extLst>
          </p:cNvPr>
          <p:cNvCxnSpPr>
            <a:cxnSpLocks/>
            <a:stCxn id="192" idx="2"/>
            <a:endCxn id="185" idx="0"/>
          </p:cNvCxnSpPr>
          <p:nvPr/>
        </p:nvCxnSpPr>
        <p:spPr>
          <a:xfrm flipH="1">
            <a:off x="8602892" y="3435633"/>
            <a:ext cx="1254114" cy="992453"/>
          </a:xfrm>
          <a:prstGeom prst="line">
            <a:avLst/>
          </a:prstGeom>
          <a:ln w="38100">
            <a:solidFill>
              <a:srgbClr val="D1B2E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5F0B599-BF68-4BD2-BB03-CED18DA51085}"/>
              </a:ext>
            </a:extLst>
          </p:cNvPr>
          <p:cNvSpPr/>
          <p:nvPr/>
        </p:nvSpPr>
        <p:spPr>
          <a:xfrm>
            <a:off x="9909079" y="3344193"/>
            <a:ext cx="182880" cy="182880"/>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2CCEC736-E435-4925-A053-16928242E1C5}"/>
              </a:ext>
            </a:extLst>
          </p:cNvPr>
          <p:cNvSpPr txBox="1"/>
          <p:nvPr/>
        </p:nvSpPr>
        <p:spPr>
          <a:xfrm>
            <a:off x="9107628" y="3580041"/>
            <a:ext cx="652743" cy="369332"/>
          </a:xfrm>
          <a:prstGeom prst="rect">
            <a:avLst/>
          </a:prstGeom>
          <a:noFill/>
        </p:spPr>
        <p:txBody>
          <a:bodyPr wrap="none" rtlCol="0">
            <a:spAutoFit/>
          </a:bodyPr>
          <a:lstStyle/>
          <a:p>
            <a:r>
              <a:rPr lang="en-US" dirty="0"/>
              <a:t>1980</a:t>
            </a:r>
          </a:p>
        </p:txBody>
      </p:sp>
      <p:sp>
        <p:nvSpPr>
          <p:cNvPr id="195" name="TextBox 194">
            <a:extLst>
              <a:ext uri="{FF2B5EF4-FFF2-40B4-BE49-F238E27FC236}">
                <a16:creationId xmlns:a16="http://schemas.microsoft.com/office/drawing/2014/main" id="{02B9FB79-EEC3-40CA-ACBE-EA5F5620E360}"/>
              </a:ext>
            </a:extLst>
          </p:cNvPr>
          <p:cNvSpPr txBox="1"/>
          <p:nvPr/>
        </p:nvSpPr>
        <p:spPr>
          <a:xfrm>
            <a:off x="9466186" y="1041464"/>
            <a:ext cx="1196181" cy="1384995"/>
          </a:xfrm>
          <a:prstGeom prst="rect">
            <a:avLst/>
          </a:prstGeom>
          <a:noFill/>
        </p:spPr>
        <p:txBody>
          <a:bodyPr wrap="square" rtlCol="0">
            <a:spAutoFit/>
          </a:bodyPr>
          <a:lstStyle/>
          <a:p>
            <a:r>
              <a:rPr lang="en-US" sz="1400" b="1" dirty="0">
                <a:solidFill>
                  <a:schemeClr val="accent6">
                    <a:lumMod val="75000"/>
                  </a:schemeClr>
                </a:solidFill>
              </a:rPr>
              <a:t>1993</a:t>
            </a:r>
          </a:p>
          <a:p>
            <a:r>
              <a:rPr lang="en-US" sz="1400" dirty="0"/>
              <a:t>Lipid/ Nucleic </a:t>
            </a:r>
          </a:p>
          <a:p>
            <a:r>
              <a:rPr lang="en-US" sz="1400" dirty="0"/>
              <a:t>Acid NPs</a:t>
            </a:r>
          </a:p>
          <a:p>
            <a:r>
              <a:rPr lang="en-US" sz="1400" b="1" dirty="0">
                <a:solidFill>
                  <a:srgbClr val="C00000"/>
                </a:solidFill>
              </a:rPr>
              <a:t>2018</a:t>
            </a:r>
          </a:p>
          <a:p>
            <a:r>
              <a:rPr lang="en-US" sz="1400" dirty="0" err="1"/>
              <a:t>Onpattro</a:t>
            </a:r>
            <a:r>
              <a:rPr lang="en-US" sz="1400" dirty="0"/>
              <a:t>; Amyloidosis </a:t>
            </a:r>
          </a:p>
        </p:txBody>
      </p:sp>
      <p:sp>
        <p:nvSpPr>
          <p:cNvPr id="47" name="TextBox 46">
            <a:extLst>
              <a:ext uri="{FF2B5EF4-FFF2-40B4-BE49-F238E27FC236}">
                <a16:creationId xmlns:a16="http://schemas.microsoft.com/office/drawing/2014/main" id="{759EA3FC-222A-4909-9964-DB38FA4657ED}"/>
              </a:ext>
            </a:extLst>
          </p:cNvPr>
          <p:cNvSpPr txBox="1"/>
          <p:nvPr/>
        </p:nvSpPr>
        <p:spPr>
          <a:xfrm>
            <a:off x="4586205" y="3580041"/>
            <a:ext cx="652743" cy="369332"/>
          </a:xfrm>
          <a:prstGeom prst="rect">
            <a:avLst/>
          </a:prstGeom>
          <a:noFill/>
        </p:spPr>
        <p:txBody>
          <a:bodyPr wrap="none" rtlCol="0">
            <a:spAutoFit/>
          </a:bodyPr>
          <a:lstStyle/>
          <a:p>
            <a:r>
              <a:rPr lang="en-US" dirty="0"/>
              <a:t>1900</a:t>
            </a:r>
          </a:p>
        </p:txBody>
      </p:sp>
      <p:sp>
        <p:nvSpPr>
          <p:cNvPr id="131" name="Oval 130">
            <a:extLst>
              <a:ext uri="{FF2B5EF4-FFF2-40B4-BE49-F238E27FC236}">
                <a16:creationId xmlns:a16="http://schemas.microsoft.com/office/drawing/2014/main" id="{B9989E6B-BAA1-47A1-930F-CA96CA777AD3}"/>
              </a:ext>
            </a:extLst>
          </p:cNvPr>
          <p:cNvSpPr/>
          <p:nvPr/>
        </p:nvSpPr>
        <p:spPr>
          <a:xfrm>
            <a:off x="10354185" y="3344193"/>
            <a:ext cx="182880" cy="182880"/>
          </a:xfrm>
          <a:prstGeom prst="ellipse">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BEEF450-77A9-4366-9798-EB6BFAA708A4}"/>
              </a:ext>
            </a:extLst>
          </p:cNvPr>
          <p:cNvSpPr/>
          <p:nvPr/>
        </p:nvSpPr>
        <p:spPr>
          <a:xfrm>
            <a:off x="9478739" y="3344193"/>
            <a:ext cx="182880" cy="18288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0B858F5-CA16-4313-80F3-DAE698A57D30}"/>
              </a:ext>
            </a:extLst>
          </p:cNvPr>
          <p:cNvSpPr/>
          <p:nvPr/>
        </p:nvSpPr>
        <p:spPr>
          <a:xfrm>
            <a:off x="9571024" y="3344193"/>
            <a:ext cx="182880" cy="18288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Pharmaceutics 10 00071 g001">
            <a:extLst>
              <a:ext uri="{FF2B5EF4-FFF2-40B4-BE49-F238E27FC236}">
                <a16:creationId xmlns:a16="http://schemas.microsoft.com/office/drawing/2014/main" id="{139C80DB-7445-45C7-8071-ECC81620B30F}"/>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5368" t="1125" b="6920"/>
          <a:stretch/>
        </p:blipFill>
        <p:spPr bwMode="auto">
          <a:xfrm>
            <a:off x="1952024" y="2224338"/>
            <a:ext cx="846132" cy="8678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Object 59">
            <a:extLst>
              <a:ext uri="{FF2B5EF4-FFF2-40B4-BE49-F238E27FC236}">
                <a16:creationId xmlns:a16="http://schemas.microsoft.com/office/drawing/2014/main" id="{BA4F3E3F-DE9A-4454-88A0-1FD6E8E989D4}"/>
              </a:ext>
            </a:extLst>
          </p:cNvPr>
          <p:cNvGraphicFramePr>
            <a:graphicFrameLocks noChangeAspect="1"/>
          </p:cNvGraphicFramePr>
          <p:nvPr>
            <p:extLst>
              <p:ext uri="{D42A27DB-BD31-4B8C-83A1-F6EECF244321}">
                <p14:modId xmlns:p14="http://schemas.microsoft.com/office/powerpoint/2010/main" val="1277057481"/>
              </p:ext>
            </p:extLst>
          </p:nvPr>
        </p:nvGraphicFramePr>
        <p:xfrm>
          <a:off x="10646025" y="1348127"/>
          <a:ext cx="735810" cy="748074"/>
        </p:xfrm>
        <a:graphic>
          <a:graphicData uri="http://schemas.openxmlformats.org/presentationml/2006/ole">
            <mc:AlternateContent xmlns:mc="http://schemas.openxmlformats.org/markup-compatibility/2006">
              <mc:Choice xmlns:v="urn:schemas-microsoft-com:vml" Requires="v">
                <p:oleObj r:id="rId24" imgW="3047400" imgH="3098160" progId="">
                  <p:embed/>
                </p:oleObj>
              </mc:Choice>
              <mc:Fallback>
                <p:oleObj r:id="rId24" imgW="3047400" imgH="3098160" progId="">
                  <p:embed/>
                  <p:pic>
                    <p:nvPicPr>
                      <p:cNvPr id="0" name=""/>
                      <p:cNvPicPr/>
                      <p:nvPr/>
                    </p:nvPicPr>
                    <p:blipFill>
                      <a:blip r:embed="rId25"/>
                      <a:stretch>
                        <a:fillRect/>
                      </a:stretch>
                    </p:blipFill>
                    <p:spPr>
                      <a:xfrm>
                        <a:off x="10646025" y="1348127"/>
                        <a:ext cx="735810" cy="748074"/>
                      </a:xfrm>
                      <a:prstGeom prst="rect">
                        <a:avLst/>
                      </a:prstGeom>
                    </p:spPr>
                  </p:pic>
                </p:oleObj>
              </mc:Fallback>
            </mc:AlternateContent>
          </a:graphicData>
        </a:graphic>
      </p:graphicFrame>
      <p:sp>
        <p:nvSpPr>
          <p:cNvPr id="118" name="TextBox 117">
            <a:extLst>
              <a:ext uri="{FF2B5EF4-FFF2-40B4-BE49-F238E27FC236}">
                <a16:creationId xmlns:a16="http://schemas.microsoft.com/office/drawing/2014/main" id="{4FAF7C5B-14C7-4449-AB9A-957D0908152B}"/>
              </a:ext>
            </a:extLst>
          </p:cNvPr>
          <p:cNvSpPr txBox="1"/>
          <p:nvPr/>
        </p:nvSpPr>
        <p:spPr>
          <a:xfrm>
            <a:off x="6640042" y="246871"/>
            <a:ext cx="1539678" cy="1600438"/>
          </a:xfrm>
          <a:prstGeom prst="rect">
            <a:avLst/>
          </a:prstGeom>
          <a:noFill/>
        </p:spPr>
        <p:txBody>
          <a:bodyPr wrap="square" rtlCol="0">
            <a:spAutoFit/>
          </a:bodyPr>
          <a:lstStyle/>
          <a:p>
            <a:r>
              <a:rPr lang="en-US" sz="1400" b="1" dirty="0">
                <a:solidFill>
                  <a:schemeClr val="accent6">
                    <a:lumMod val="75000"/>
                  </a:schemeClr>
                </a:solidFill>
              </a:rPr>
              <a:t>1976</a:t>
            </a:r>
          </a:p>
          <a:p>
            <a:r>
              <a:rPr lang="en-US" sz="1400" dirty="0"/>
              <a:t>Polymeric </a:t>
            </a:r>
          </a:p>
          <a:p>
            <a:r>
              <a:rPr lang="en-US" sz="1400" dirty="0"/>
              <a:t>Particles</a:t>
            </a:r>
          </a:p>
          <a:p>
            <a:r>
              <a:rPr lang="en-US" sz="1400" b="1" dirty="0">
                <a:solidFill>
                  <a:srgbClr val="C00000"/>
                </a:solidFill>
              </a:rPr>
              <a:t>1989</a:t>
            </a:r>
          </a:p>
          <a:p>
            <a:r>
              <a:rPr lang="en-US" sz="1400" b="0" i="0" dirty="0">
                <a:solidFill>
                  <a:srgbClr val="000000"/>
                </a:solidFill>
                <a:effectLst/>
                <a:latin typeface="Montserrat"/>
              </a:rPr>
              <a:t>Lupron;</a:t>
            </a:r>
            <a:endParaRPr lang="en-US" sz="1400" dirty="0"/>
          </a:p>
          <a:p>
            <a:r>
              <a:rPr lang="en-US" sz="1400" dirty="0"/>
              <a:t>Endo-</a:t>
            </a:r>
          </a:p>
          <a:p>
            <a:r>
              <a:rPr lang="en-US" sz="1400" dirty="0" err="1"/>
              <a:t>metriosis</a:t>
            </a:r>
            <a:endParaRPr lang="en-US" sz="1400" dirty="0"/>
          </a:p>
        </p:txBody>
      </p:sp>
      <p:cxnSp>
        <p:nvCxnSpPr>
          <p:cNvPr id="151" name="Straight Connector 150">
            <a:extLst>
              <a:ext uri="{FF2B5EF4-FFF2-40B4-BE49-F238E27FC236}">
                <a16:creationId xmlns:a16="http://schemas.microsoft.com/office/drawing/2014/main" id="{E8B39B87-7617-4014-BD4A-80174995A382}"/>
              </a:ext>
            </a:extLst>
          </p:cNvPr>
          <p:cNvCxnSpPr>
            <a:cxnSpLocks/>
            <a:endCxn id="16" idx="2"/>
          </p:cNvCxnSpPr>
          <p:nvPr/>
        </p:nvCxnSpPr>
        <p:spPr>
          <a:xfrm>
            <a:off x="7559425" y="2505076"/>
            <a:ext cx="1827252" cy="930557"/>
          </a:xfrm>
          <a:prstGeom prst="line">
            <a:avLst/>
          </a:prstGeom>
          <a:ln w="38100">
            <a:solidFill>
              <a:srgbClr val="9DC3E6"/>
            </a:solidFill>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37A6847C-C4BB-4C36-94BE-BE9D9CBB0017}"/>
              </a:ext>
            </a:extLst>
          </p:cNvPr>
          <p:cNvSpPr txBox="1"/>
          <p:nvPr/>
        </p:nvSpPr>
        <p:spPr>
          <a:xfrm>
            <a:off x="9007883" y="5272262"/>
            <a:ext cx="968858" cy="1384995"/>
          </a:xfrm>
          <a:prstGeom prst="rect">
            <a:avLst/>
          </a:prstGeom>
          <a:noFill/>
        </p:spPr>
        <p:txBody>
          <a:bodyPr wrap="square" rtlCol="0">
            <a:spAutoFit/>
          </a:bodyPr>
          <a:lstStyle/>
          <a:p>
            <a:r>
              <a:rPr lang="en-US" sz="1400" b="1" dirty="0">
                <a:solidFill>
                  <a:schemeClr val="accent6">
                    <a:lumMod val="75000"/>
                  </a:schemeClr>
                </a:solidFill>
              </a:rPr>
              <a:t>1987</a:t>
            </a:r>
          </a:p>
          <a:p>
            <a:r>
              <a:rPr lang="en-US" sz="1400" dirty="0"/>
              <a:t>Polyplexes</a:t>
            </a:r>
          </a:p>
          <a:p>
            <a:r>
              <a:rPr lang="en-US" sz="1400" b="1" dirty="0">
                <a:solidFill>
                  <a:schemeClr val="accent4">
                    <a:lumMod val="75000"/>
                  </a:schemeClr>
                </a:solidFill>
              </a:rPr>
              <a:t>2006</a:t>
            </a:r>
          </a:p>
          <a:p>
            <a:r>
              <a:rPr lang="en-US" sz="1400" dirty="0"/>
              <a:t>DTA-H19;</a:t>
            </a:r>
          </a:p>
          <a:p>
            <a:r>
              <a:rPr lang="en-US" sz="1400" dirty="0"/>
              <a:t>Bladder Cancer</a:t>
            </a:r>
          </a:p>
        </p:txBody>
      </p:sp>
      <p:sp>
        <p:nvSpPr>
          <p:cNvPr id="157" name="TextBox 156">
            <a:extLst>
              <a:ext uri="{FF2B5EF4-FFF2-40B4-BE49-F238E27FC236}">
                <a16:creationId xmlns:a16="http://schemas.microsoft.com/office/drawing/2014/main" id="{C2D92604-098B-4D9B-8229-AFA40D79BA55}"/>
              </a:ext>
            </a:extLst>
          </p:cNvPr>
          <p:cNvSpPr txBox="1"/>
          <p:nvPr/>
        </p:nvSpPr>
        <p:spPr>
          <a:xfrm>
            <a:off x="11279804" y="1259917"/>
            <a:ext cx="1539678" cy="954107"/>
          </a:xfrm>
          <a:prstGeom prst="rect">
            <a:avLst/>
          </a:prstGeom>
          <a:noFill/>
        </p:spPr>
        <p:txBody>
          <a:bodyPr wrap="square" rtlCol="0">
            <a:spAutoFit/>
          </a:bodyPr>
          <a:lstStyle/>
          <a:p>
            <a:r>
              <a:rPr lang="en-US" sz="1400" b="1" dirty="0">
                <a:solidFill>
                  <a:schemeClr val="accent6">
                    <a:lumMod val="75000"/>
                  </a:schemeClr>
                </a:solidFill>
              </a:rPr>
              <a:t>1995</a:t>
            </a:r>
          </a:p>
          <a:p>
            <a:r>
              <a:rPr lang="en-US" sz="1400" dirty="0"/>
              <a:t>Metal </a:t>
            </a:r>
          </a:p>
          <a:p>
            <a:r>
              <a:rPr lang="en-US" sz="1400" dirty="0"/>
              <a:t>Organic Framework </a:t>
            </a:r>
          </a:p>
        </p:txBody>
      </p:sp>
      <p:pic>
        <p:nvPicPr>
          <p:cNvPr id="2059" name="Picture 11">
            <a:extLst>
              <a:ext uri="{FF2B5EF4-FFF2-40B4-BE49-F238E27FC236}">
                <a16:creationId xmlns:a16="http://schemas.microsoft.com/office/drawing/2014/main" id="{83D08234-FC6C-4E49-8061-28537B3DA33A}"/>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78378" t="7919" r="2809" b="58885"/>
          <a:stretch/>
        </p:blipFill>
        <p:spPr bwMode="auto">
          <a:xfrm>
            <a:off x="7753722" y="1685977"/>
            <a:ext cx="702386" cy="679154"/>
          </a:xfrm>
          <a:prstGeom prst="rect">
            <a:avLst/>
          </a:prstGeom>
          <a:noFill/>
          <a:extLst>
            <a:ext uri="{909E8E84-426E-40DD-AFC4-6F175D3DCCD1}">
              <a14:hiddenFill xmlns:a14="http://schemas.microsoft.com/office/drawing/2010/main">
                <a:solidFill>
                  <a:srgbClr val="FFFFFF"/>
                </a:solidFill>
              </a14:hiddenFill>
            </a:ext>
          </a:extLst>
        </p:spPr>
      </p:pic>
      <p:cxnSp>
        <p:nvCxnSpPr>
          <p:cNvPr id="171" name="Straight Connector 170">
            <a:extLst>
              <a:ext uri="{FF2B5EF4-FFF2-40B4-BE49-F238E27FC236}">
                <a16:creationId xmlns:a16="http://schemas.microsoft.com/office/drawing/2014/main" id="{47D6856B-5690-4EBA-B06E-C1E995F5AF5D}"/>
              </a:ext>
            </a:extLst>
          </p:cNvPr>
          <p:cNvCxnSpPr>
            <a:cxnSpLocks/>
            <a:stCxn id="179" idx="2"/>
          </p:cNvCxnSpPr>
          <p:nvPr/>
        </p:nvCxnSpPr>
        <p:spPr>
          <a:xfrm flipV="1">
            <a:off x="10627505" y="2039695"/>
            <a:ext cx="229804" cy="1395938"/>
          </a:xfrm>
          <a:prstGeom prst="line">
            <a:avLst/>
          </a:prstGeom>
          <a:ln w="38100">
            <a:solidFill>
              <a:srgbClr val="6600CC"/>
            </a:solidFill>
          </a:ln>
        </p:spPr>
        <p:style>
          <a:lnRef idx="1">
            <a:schemeClr val="accent1"/>
          </a:lnRef>
          <a:fillRef idx="0">
            <a:schemeClr val="accent1"/>
          </a:fillRef>
          <a:effectRef idx="0">
            <a:schemeClr val="accent1"/>
          </a:effectRef>
          <a:fontRef idx="minor">
            <a:schemeClr val="tx1"/>
          </a:fontRef>
        </p:style>
      </p:cxnSp>
      <p:pic>
        <p:nvPicPr>
          <p:cNvPr id="2065" name="Picture 17">
            <a:extLst>
              <a:ext uri="{FF2B5EF4-FFF2-40B4-BE49-F238E27FC236}">
                <a16:creationId xmlns:a16="http://schemas.microsoft.com/office/drawing/2014/main" id="{18175A83-D8F8-4E0C-A9B8-1484AE5AB6B2}"/>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t="17107" r="50601" b="39340"/>
          <a:stretch/>
        </p:blipFill>
        <p:spPr bwMode="auto">
          <a:xfrm>
            <a:off x="3739122" y="1736970"/>
            <a:ext cx="695655" cy="738664"/>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42" descr="A picture containing building, room, plate, clock&#10;&#10;Description automatically generated">
            <a:extLst>
              <a:ext uri="{FF2B5EF4-FFF2-40B4-BE49-F238E27FC236}">
                <a16:creationId xmlns:a16="http://schemas.microsoft.com/office/drawing/2014/main" id="{B9AE6BE4-8702-4E76-B6A5-CF7FBF525861}"/>
              </a:ext>
            </a:extLst>
          </p:cNvPr>
          <p:cNvPicPr>
            <a:picLocks noChangeAspect="1"/>
          </p:cNvPicPr>
          <p:nvPr/>
        </p:nvPicPr>
        <p:blipFill rotWithShape="1">
          <a:blip r:embed="rId4">
            <a:extLst>
              <a:ext uri="{28A0092B-C50C-407E-A947-70E740481C1C}">
                <a14:useLocalDpi xmlns:a14="http://schemas.microsoft.com/office/drawing/2010/main" val="0"/>
              </a:ext>
            </a:extLst>
          </a:blip>
          <a:srcRect l="75307" t="30056" r="4543" b="57709"/>
          <a:stretch/>
        </p:blipFill>
        <p:spPr>
          <a:xfrm>
            <a:off x="11094430" y="2969990"/>
            <a:ext cx="871524" cy="370399"/>
          </a:xfrm>
          <a:prstGeom prst="rect">
            <a:avLst/>
          </a:prstGeom>
        </p:spPr>
      </p:pic>
      <p:sp>
        <p:nvSpPr>
          <p:cNvPr id="144" name="TextBox 143">
            <a:extLst>
              <a:ext uri="{FF2B5EF4-FFF2-40B4-BE49-F238E27FC236}">
                <a16:creationId xmlns:a16="http://schemas.microsoft.com/office/drawing/2014/main" id="{57D21C36-5A4C-4ECD-98B6-7A53AF524B6C}"/>
              </a:ext>
            </a:extLst>
          </p:cNvPr>
          <p:cNvSpPr txBox="1"/>
          <p:nvPr/>
        </p:nvSpPr>
        <p:spPr>
          <a:xfrm>
            <a:off x="10801018" y="2099345"/>
            <a:ext cx="1603751" cy="954107"/>
          </a:xfrm>
          <a:prstGeom prst="rect">
            <a:avLst/>
          </a:prstGeom>
          <a:noFill/>
        </p:spPr>
        <p:txBody>
          <a:bodyPr wrap="square" rtlCol="0">
            <a:spAutoFit/>
          </a:bodyPr>
          <a:lstStyle/>
          <a:p>
            <a:r>
              <a:rPr lang="en-US" sz="1400" b="1" dirty="0">
                <a:solidFill>
                  <a:schemeClr val="accent6">
                    <a:lumMod val="75000"/>
                  </a:schemeClr>
                </a:solidFill>
              </a:rPr>
              <a:t>1998</a:t>
            </a:r>
          </a:p>
          <a:p>
            <a:r>
              <a:rPr lang="en-US" sz="1400" dirty="0"/>
              <a:t>Microneedles</a:t>
            </a:r>
          </a:p>
          <a:p>
            <a:r>
              <a:rPr lang="en-US" sz="1400" b="1" dirty="0">
                <a:solidFill>
                  <a:schemeClr val="accent4">
                    <a:lumMod val="75000"/>
                  </a:schemeClr>
                </a:solidFill>
              </a:rPr>
              <a:t>2015</a:t>
            </a:r>
          </a:p>
          <a:p>
            <a:r>
              <a:rPr lang="en-US" sz="1400" dirty="0"/>
              <a:t>Influenza Vaccine</a:t>
            </a:r>
          </a:p>
        </p:txBody>
      </p:sp>
      <p:sp>
        <p:nvSpPr>
          <p:cNvPr id="146" name="Oval 145">
            <a:extLst>
              <a:ext uri="{FF2B5EF4-FFF2-40B4-BE49-F238E27FC236}">
                <a16:creationId xmlns:a16="http://schemas.microsoft.com/office/drawing/2014/main" id="{6746104B-A591-40B7-B29F-50D839CEEC89}"/>
              </a:ext>
            </a:extLst>
          </p:cNvPr>
          <p:cNvSpPr/>
          <p:nvPr/>
        </p:nvSpPr>
        <p:spPr>
          <a:xfrm>
            <a:off x="10669238" y="3344193"/>
            <a:ext cx="182880" cy="182880"/>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a:extLst>
              <a:ext uri="{FF2B5EF4-FFF2-40B4-BE49-F238E27FC236}">
                <a16:creationId xmlns:a16="http://schemas.microsoft.com/office/drawing/2014/main" id="{0C2B062C-0C74-41DF-A191-D807E5DE1471}"/>
              </a:ext>
            </a:extLst>
          </p:cNvPr>
          <p:cNvCxnSpPr>
            <a:cxnSpLocks/>
            <a:endCxn id="146" idx="2"/>
          </p:cNvCxnSpPr>
          <p:nvPr/>
        </p:nvCxnSpPr>
        <p:spPr>
          <a:xfrm flipH="1">
            <a:off x="10669238" y="3053452"/>
            <a:ext cx="511012" cy="382181"/>
          </a:xfrm>
          <a:prstGeom prst="line">
            <a:avLst/>
          </a:prstGeom>
          <a:ln w="38100">
            <a:solidFill>
              <a:srgbClr val="660066"/>
            </a:solidFill>
          </a:ln>
        </p:spPr>
        <p:style>
          <a:lnRef idx="1">
            <a:schemeClr val="accent1"/>
          </a:lnRef>
          <a:fillRef idx="0">
            <a:schemeClr val="accent1"/>
          </a:fillRef>
          <a:effectRef idx="0">
            <a:schemeClr val="accent1"/>
          </a:effectRef>
          <a:fontRef idx="minor">
            <a:schemeClr val="tx1"/>
          </a:fontRef>
        </p:style>
      </p:cxnSp>
      <p:pic>
        <p:nvPicPr>
          <p:cNvPr id="160" name="Picture 4" descr="Related image">
            <a:extLst>
              <a:ext uri="{FF2B5EF4-FFF2-40B4-BE49-F238E27FC236}">
                <a16:creationId xmlns:a16="http://schemas.microsoft.com/office/drawing/2014/main" id="{72133B79-2B3B-48C2-8F96-95AFA0EF430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30546" y="1744663"/>
            <a:ext cx="806725" cy="806725"/>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C2FA8435-DE1B-4C6F-838A-AAC7B103E722}"/>
              </a:ext>
            </a:extLst>
          </p:cNvPr>
          <p:cNvCxnSpPr>
            <a:cxnSpLocks/>
            <a:stCxn id="14" idx="2"/>
          </p:cNvCxnSpPr>
          <p:nvPr/>
        </p:nvCxnSpPr>
        <p:spPr>
          <a:xfrm flipH="1" flipV="1">
            <a:off x="5847984" y="2498115"/>
            <a:ext cx="3195452" cy="937518"/>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582F4FBA-1F2A-490A-BB73-EEAA93BB1318}"/>
              </a:ext>
            </a:extLst>
          </p:cNvPr>
          <p:cNvSpPr txBox="1"/>
          <p:nvPr/>
        </p:nvSpPr>
        <p:spPr>
          <a:xfrm>
            <a:off x="5203188" y="288468"/>
            <a:ext cx="948798" cy="1600438"/>
          </a:xfrm>
          <a:prstGeom prst="rect">
            <a:avLst/>
          </a:prstGeom>
          <a:noFill/>
        </p:spPr>
        <p:txBody>
          <a:bodyPr wrap="square" rtlCol="0">
            <a:spAutoFit/>
          </a:bodyPr>
          <a:lstStyle/>
          <a:p>
            <a:r>
              <a:rPr lang="en-US" sz="1400" b="1" dirty="0">
                <a:solidFill>
                  <a:schemeClr val="accent6">
                    <a:lumMod val="75000"/>
                  </a:schemeClr>
                </a:solidFill>
              </a:rPr>
              <a:t>1970’s</a:t>
            </a:r>
          </a:p>
          <a:p>
            <a:r>
              <a:rPr lang="en-US" sz="1400" dirty="0"/>
              <a:t>Virus-like </a:t>
            </a:r>
          </a:p>
          <a:p>
            <a:r>
              <a:rPr lang="en-US" sz="1400" dirty="0"/>
              <a:t>particle</a:t>
            </a:r>
          </a:p>
          <a:p>
            <a:r>
              <a:rPr lang="en-US" sz="1400" b="1" dirty="0">
                <a:solidFill>
                  <a:srgbClr val="C00000"/>
                </a:solidFill>
              </a:rPr>
              <a:t>2010</a:t>
            </a:r>
          </a:p>
          <a:p>
            <a:r>
              <a:rPr lang="en-US" sz="1400" dirty="0"/>
              <a:t>HBsAg; </a:t>
            </a:r>
          </a:p>
          <a:p>
            <a:r>
              <a:rPr lang="en-US" sz="1400" dirty="0"/>
              <a:t>HPV </a:t>
            </a:r>
          </a:p>
          <a:p>
            <a:r>
              <a:rPr lang="en-US" sz="1400" dirty="0"/>
              <a:t>Vaccine</a:t>
            </a:r>
          </a:p>
        </p:txBody>
      </p:sp>
      <p:pic>
        <p:nvPicPr>
          <p:cNvPr id="97" name="Picture 96">
            <a:extLst>
              <a:ext uri="{FF2B5EF4-FFF2-40B4-BE49-F238E27FC236}">
                <a16:creationId xmlns:a16="http://schemas.microsoft.com/office/drawing/2014/main" id="{B66E8885-A6CC-4D52-8B1B-512697BE239C}"/>
              </a:ext>
            </a:extLst>
          </p:cNvPr>
          <p:cNvPicPr>
            <a:picLocks noChangeAspect="1"/>
          </p:cNvPicPr>
          <p:nvPr/>
        </p:nvPicPr>
        <p:blipFill rotWithShape="1">
          <a:blip r:embed="rId29">
            <a:extLst>
              <a:ext uri="{28A0092B-C50C-407E-A947-70E740481C1C}">
                <a14:useLocalDpi xmlns:a14="http://schemas.microsoft.com/office/drawing/2010/main" val="0"/>
              </a:ext>
            </a:extLst>
          </a:blip>
          <a:srcRect l="12936" r="14408"/>
          <a:stretch/>
        </p:blipFill>
        <p:spPr>
          <a:xfrm>
            <a:off x="3038724" y="4374044"/>
            <a:ext cx="736007" cy="741758"/>
          </a:xfrm>
          <a:prstGeom prst="rect">
            <a:avLst/>
          </a:prstGeom>
        </p:spPr>
      </p:pic>
      <p:sp>
        <p:nvSpPr>
          <p:cNvPr id="76" name="TextBox 75">
            <a:extLst>
              <a:ext uri="{FF2B5EF4-FFF2-40B4-BE49-F238E27FC236}">
                <a16:creationId xmlns:a16="http://schemas.microsoft.com/office/drawing/2014/main" id="{FC603C50-D457-4C07-86DE-55EC5A79A131}"/>
              </a:ext>
            </a:extLst>
          </p:cNvPr>
          <p:cNvSpPr txBox="1"/>
          <p:nvPr/>
        </p:nvSpPr>
        <p:spPr>
          <a:xfrm>
            <a:off x="9752914" y="4775367"/>
            <a:ext cx="1527644" cy="738664"/>
          </a:xfrm>
          <a:prstGeom prst="rect">
            <a:avLst/>
          </a:prstGeom>
          <a:noFill/>
        </p:spPr>
        <p:txBody>
          <a:bodyPr wrap="square" rtlCol="0">
            <a:spAutoFit/>
          </a:bodyPr>
          <a:lstStyle/>
          <a:p>
            <a:r>
              <a:rPr lang="en-US" sz="1400" b="1" dirty="0">
                <a:solidFill>
                  <a:schemeClr val="accent6">
                    <a:lumMod val="75000"/>
                  </a:schemeClr>
                </a:solidFill>
              </a:rPr>
              <a:t>1991</a:t>
            </a:r>
          </a:p>
          <a:p>
            <a:r>
              <a:rPr lang="en-US" sz="1400" dirty="0"/>
              <a:t>Carbon </a:t>
            </a:r>
          </a:p>
          <a:p>
            <a:r>
              <a:rPr lang="en-US" sz="1400" dirty="0"/>
              <a:t>nanotube</a:t>
            </a:r>
          </a:p>
        </p:txBody>
      </p:sp>
      <p:sp>
        <p:nvSpPr>
          <p:cNvPr id="166" name="Oval 165">
            <a:extLst>
              <a:ext uri="{FF2B5EF4-FFF2-40B4-BE49-F238E27FC236}">
                <a16:creationId xmlns:a16="http://schemas.microsoft.com/office/drawing/2014/main" id="{A422AF4B-37E1-4FF1-AFD1-6C677A68203C}"/>
              </a:ext>
            </a:extLst>
          </p:cNvPr>
          <p:cNvSpPr/>
          <p:nvPr/>
        </p:nvSpPr>
        <p:spPr>
          <a:xfrm>
            <a:off x="10164033" y="3344193"/>
            <a:ext cx="182880" cy="182880"/>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8" name="Straight Connector 167">
            <a:extLst>
              <a:ext uri="{FF2B5EF4-FFF2-40B4-BE49-F238E27FC236}">
                <a16:creationId xmlns:a16="http://schemas.microsoft.com/office/drawing/2014/main" id="{8A81A19B-0030-475D-AA91-9765F7715993}"/>
              </a:ext>
            </a:extLst>
          </p:cNvPr>
          <p:cNvCxnSpPr>
            <a:cxnSpLocks/>
            <a:stCxn id="166" idx="2"/>
            <a:endCxn id="1032" idx="0"/>
          </p:cNvCxnSpPr>
          <p:nvPr/>
        </p:nvCxnSpPr>
        <p:spPr>
          <a:xfrm flipH="1">
            <a:off x="10145789" y="3435633"/>
            <a:ext cx="18244" cy="591549"/>
          </a:xfrm>
          <a:prstGeom prst="line">
            <a:avLst/>
          </a:prstGeom>
          <a:ln w="38100">
            <a:solidFill>
              <a:srgbClr val="9966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4190DF-01A0-47DF-A131-9C064EFB4EF8}"/>
              </a:ext>
            </a:extLst>
          </p:cNvPr>
          <p:cNvCxnSpPr>
            <a:cxnSpLocks/>
            <a:stCxn id="10" idx="2"/>
            <a:endCxn id="1038" idx="3"/>
          </p:cNvCxnSpPr>
          <p:nvPr/>
        </p:nvCxnSpPr>
        <p:spPr>
          <a:xfrm flipH="1">
            <a:off x="2121537" y="3435633"/>
            <a:ext cx="5755859" cy="703456"/>
          </a:xfrm>
          <a:prstGeom prst="line">
            <a:avLst/>
          </a:prstGeom>
          <a:ln w="38100">
            <a:solidFill>
              <a:srgbClr val="D66B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A1E0A87-C923-4126-8FFE-BE7D49E1EFA1}"/>
              </a:ext>
            </a:extLst>
          </p:cNvPr>
          <p:cNvCxnSpPr>
            <a:cxnSpLocks/>
            <a:stCxn id="11" idx="2"/>
            <a:endCxn id="1036" idx="2"/>
          </p:cNvCxnSpPr>
          <p:nvPr/>
        </p:nvCxnSpPr>
        <p:spPr>
          <a:xfrm flipH="1" flipV="1">
            <a:off x="3234243" y="2673123"/>
            <a:ext cx="4712668" cy="762510"/>
          </a:xfrm>
          <a:prstGeom prst="line">
            <a:avLst/>
          </a:prstGeom>
          <a:ln w="38100">
            <a:solidFill>
              <a:srgbClr val="F4EE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35BEA96-4199-45FB-AADE-927994BCBCA8}"/>
              </a:ext>
            </a:extLst>
          </p:cNvPr>
          <p:cNvCxnSpPr>
            <a:cxnSpLocks/>
            <a:stCxn id="13" idx="2"/>
            <a:endCxn id="1042" idx="2"/>
          </p:cNvCxnSpPr>
          <p:nvPr/>
        </p:nvCxnSpPr>
        <p:spPr>
          <a:xfrm flipH="1" flipV="1">
            <a:off x="4860093" y="2442180"/>
            <a:ext cx="3849495" cy="99345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04F3D46-9A83-4324-AEFC-E620652568C2}"/>
              </a:ext>
            </a:extLst>
          </p:cNvPr>
          <p:cNvCxnSpPr>
            <a:cxnSpLocks/>
            <a:stCxn id="14" idx="2"/>
          </p:cNvCxnSpPr>
          <p:nvPr/>
        </p:nvCxnSpPr>
        <p:spPr>
          <a:xfrm flipH="1">
            <a:off x="4935014" y="3435633"/>
            <a:ext cx="4108422" cy="1151854"/>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50B5920-19E5-490C-AA25-38BAE1DB3BEF}"/>
              </a:ext>
            </a:extLst>
          </p:cNvPr>
          <p:cNvCxnSpPr>
            <a:cxnSpLocks/>
            <a:endCxn id="18" idx="2"/>
          </p:cNvCxnSpPr>
          <p:nvPr/>
        </p:nvCxnSpPr>
        <p:spPr>
          <a:xfrm>
            <a:off x="9179371" y="2898724"/>
            <a:ext cx="391653" cy="536909"/>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7AF293E-2ADA-4857-A096-C17B813FF313}"/>
              </a:ext>
            </a:extLst>
          </p:cNvPr>
          <p:cNvCxnSpPr>
            <a:cxnSpLocks/>
            <a:stCxn id="18" idx="2"/>
          </p:cNvCxnSpPr>
          <p:nvPr/>
        </p:nvCxnSpPr>
        <p:spPr>
          <a:xfrm flipH="1">
            <a:off x="7922467" y="3435633"/>
            <a:ext cx="1648557" cy="1131771"/>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AD10925-FDD5-45D9-B1F1-1092E1E7F5FE}"/>
              </a:ext>
            </a:extLst>
          </p:cNvPr>
          <p:cNvCxnSpPr>
            <a:cxnSpLocks/>
            <a:stCxn id="20" idx="2"/>
            <a:endCxn id="145" idx="0"/>
          </p:cNvCxnSpPr>
          <p:nvPr/>
        </p:nvCxnSpPr>
        <p:spPr>
          <a:xfrm flipH="1">
            <a:off x="9407954" y="3435633"/>
            <a:ext cx="501125" cy="1044448"/>
          </a:xfrm>
          <a:prstGeom prst="line">
            <a:avLst/>
          </a:prstGeom>
          <a:ln w="38100">
            <a:solidFill>
              <a:srgbClr val="CC66FF"/>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733BFD27-CD6F-4980-9443-6D6269BB0EE8}"/>
              </a:ext>
            </a:extLst>
          </p:cNvPr>
          <p:cNvSpPr/>
          <p:nvPr/>
        </p:nvSpPr>
        <p:spPr>
          <a:xfrm>
            <a:off x="10443778" y="3344193"/>
            <a:ext cx="182880" cy="182880"/>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4" name="Straight Connector 183">
            <a:extLst>
              <a:ext uri="{FF2B5EF4-FFF2-40B4-BE49-F238E27FC236}">
                <a16:creationId xmlns:a16="http://schemas.microsoft.com/office/drawing/2014/main" id="{EE76216D-86E8-48B9-B43C-002F141BE120}"/>
              </a:ext>
            </a:extLst>
          </p:cNvPr>
          <p:cNvCxnSpPr>
            <a:cxnSpLocks/>
            <a:stCxn id="186" idx="2"/>
            <a:endCxn id="201" idx="2"/>
          </p:cNvCxnSpPr>
          <p:nvPr/>
        </p:nvCxnSpPr>
        <p:spPr>
          <a:xfrm flipH="1">
            <a:off x="10443778" y="977665"/>
            <a:ext cx="182880" cy="2457968"/>
          </a:xfrm>
          <a:prstGeom prst="line">
            <a:avLst/>
          </a:prstGeom>
          <a:ln w="38100">
            <a:solidFill>
              <a:srgbClr val="6600F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33916A4-8529-4E91-A13D-74D61C0CBF08}"/>
              </a:ext>
            </a:extLst>
          </p:cNvPr>
          <p:cNvCxnSpPr>
            <a:cxnSpLocks/>
            <a:stCxn id="178" idx="2"/>
            <a:endCxn id="131" idx="2"/>
          </p:cNvCxnSpPr>
          <p:nvPr/>
        </p:nvCxnSpPr>
        <p:spPr>
          <a:xfrm>
            <a:off x="10100460" y="3088409"/>
            <a:ext cx="253725" cy="347224"/>
          </a:xfrm>
          <a:prstGeom prst="line">
            <a:avLst/>
          </a:prstGeom>
          <a:ln w="38100">
            <a:solidFill>
              <a:srgbClr val="9933FF"/>
            </a:solidFill>
          </a:ln>
        </p:spPr>
        <p:style>
          <a:lnRef idx="1">
            <a:schemeClr val="accent1"/>
          </a:lnRef>
          <a:fillRef idx="0">
            <a:schemeClr val="accent1"/>
          </a:fillRef>
          <a:effectRef idx="0">
            <a:schemeClr val="accent1"/>
          </a:effectRef>
          <a:fontRef idx="minor">
            <a:schemeClr val="tx1"/>
          </a:fontRef>
        </p:style>
      </p:cxnSp>
      <p:pic>
        <p:nvPicPr>
          <p:cNvPr id="148" name="Picture 6" descr="200px-DendrimerOverview.png">
            <a:extLst>
              <a:ext uri="{FF2B5EF4-FFF2-40B4-BE49-F238E27FC236}">
                <a16:creationId xmlns:a16="http://schemas.microsoft.com/office/drawing/2014/main" id="{07D8015D-5175-4AC9-9969-821E3DB01B1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65354" y="4755388"/>
            <a:ext cx="812778" cy="776203"/>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EEC57E3D-AD7E-4C9F-975C-EC70E340ABF6}"/>
              </a:ext>
            </a:extLst>
          </p:cNvPr>
          <p:cNvCxnSpPr>
            <a:cxnSpLocks/>
            <a:stCxn id="16" idx="3"/>
          </p:cNvCxnSpPr>
          <p:nvPr/>
        </p:nvCxnSpPr>
        <p:spPr>
          <a:xfrm flipH="1">
            <a:off x="6571467" y="3500291"/>
            <a:ext cx="2841992" cy="1298450"/>
          </a:xfrm>
          <a:prstGeom prst="line">
            <a:avLst/>
          </a:prstGeom>
          <a:ln w="38100">
            <a:solidFill>
              <a:srgbClr val="CCCCFF"/>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5BA454F-2B0A-4E01-B4B9-28729BCEA0E6}"/>
              </a:ext>
            </a:extLst>
          </p:cNvPr>
          <p:cNvSpPr txBox="1"/>
          <p:nvPr/>
        </p:nvSpPr>
        <p:spPr>
          <a:xfrm>
            <a:off x="6171190" y="5542467"/>
            <a:ext cx="1325119" cy="1169551"/>
          </a:xfrm>
          <a:prstGeom prst="rect">
            <a:avLst/>
          </a:prstGeom>
          <a:noFill/>
        </p:spPr>
        <p:txBody>
          <a:bodyPr wrap="square" rtlCol="0">
            <a:spAutoFit/>
          </a:bodyPr>
          <a:lstStyle/>
          <a:p>
            <a:r>
              <a:rPr lang="en-US" sz="1400" b="1" dirty="0">
                <a:solidFill>
                  <a:schemeClr val="accent6">
                    <a:lumMod val="75000"/>
                  </a:schemeClr>
                </a:solidFill>
              </a:rPr>
              <a:t>1978</a:t>
            </a:r>
          </a:p>
          <a:p>
            <a:r>
              <a:rPr lang="en-US" sz="1400" dirty="0"/>
              <a:t>Dendrimer</a:t>
            </a:r>
          </a:p>
          <a:p>
            <a:r>
              <a:rPr lang="en-US" sz="1400" b="1" dirty="0">
                <a:solidFill>
                  <a:srgbClr val="BF9000"/>
                </a:solidFill>
              </a:rPr>
              <a:t>2010</a:t>
            </a:r>
          </a:p>
          <a:p>
            <a:r>
              <a:rPr lang="en-US" sz="1400" dirty="0" err="1"/>
              <a:t>VivaGel</a:t>
            </a:r>
            <a:r>
              <a:rPr lang="en-US" sz="1400" dirty="0"/>
              <a:t>;</a:t>
            </a:r>
          </a:p>
          <a:p>
            <a:r>
              <a:rPr lang="en-US" sz="1400" dirty="0"/>
              <a:t>Microbicide</a:t>
            </a:r>
          </a:p>
        </p:txBody>
      </p:sp>
    </p:spTree>
    <p:extLst>
      <p:ext uri="{BB962C8B-B14F-4D97-AF65-F5344CB8AC3E}">
        <p14:creationId xmlns:p14="http://schemas.microsoft.com/office/powerpoint/2010/main" val="262502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6"/>
            <a:ext cx="10515600" cy="369332"/>
          </a:xfrm>
          <a:noFill/>
        </p:spPr>
        <p:txBody>
          <a:bodyPr wrap="square" rtlCol="0">
            <a:spAutoFit/>
          </a:bodyPr>
          <a:lstStyle/>
          <a:p>
            <a:r>
              <a:rPr lang="en-US" sz="2000" b="1" dirty="0">
                <a:solidFill>
                  <a:srgbClr val="C00000"/>
                </a:solidFill>
                <a:latin typeface="+mn-lt"/>
                <a:ea typeface="+mn-ea"/>
                <a:cs typeface="+mn-cs"/>
              </a:rPr>
              <a:t>Timeline of Protein and Peptide Delivery</a:t>
            </a:r>
          </a:p>
        </p:txBody>
      </p:sp>
      <p:cxnSp>
        <p:nvCxnSpPr>
          <p:cNvPr id="8" name="Straight Connector 7"/>
          <p:cNvCxnSpPr>
            <a:cxnSpLocks/>
          </p:cNvCxnSpPr>
          <p:nvPr/>
        </p:nvCxnSpPr>
        <p:spPr>
          <a:xfrm flipV="1">
            <a:off x="106949" y="3725047"/>
            <a:ext cx="11978102" cy="47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878629" y="3725047"/>
            <a:ext cx="1982099" cy="2828696"/>
            <a:chOff x="6800867" y="3756498"/>
            <a:chExt cx="2114239" cy="3017275"/>
          </a:xfrm>
        </p:grpSpPr>
        <p:pic>
          <p:nvPicPr>
            <p:cNvPr id="12" name="Picture 8" descr="http://www.biology.iupui.edu/biocourses/Biol540/images/OK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585" y="5068970"/>
              <a:ext cx="1704802" cy="170480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800867" y="3756498"/>
              <a:ext cx="2114239" cy="1329595"/>
            </a:xfrm>
            <a:prstGeom prst="rect">
              <a:avLst/>
            </a:prstGeom>
            <a:noFill/>
          </p:spPr>
          <p:txBody>
            <a:bodyPr wrap="square" rtlCol="0">
              <a:spAutoFit/>
            </a:bodyPr>
            <a:lstStyle/>
            <a:p>
              <a:r>
                <a:rPr lang="en-US" sz="1500" b="1" dirty="0">
                  <a:solidFill>
                    <a:schemeClr val="accent1">
                      <a:lumMod val="75000"/>
                    </a:schemeClr>
                  </a:solidFill>
                </a:rPr>
                <a:t>Approved 1985 </a:t>
              </a:r>
            </a:p>
            <a:p>
              <a:r>
                <a:rPr lang="en-US" sz="1500" dirty="0"/>
                <a:t>Muromonab-CD3 (OKT3)  was developed to help acute rejection of transplanted organs.</a:t>
              </a:r>
            </a:p>
          </p:txBody>
        </p:sp>
      </p:grpSp>
      <p:grpSp>
        <p:nvGrpSpPr>
          <p:cNvPr id="7" name="Group 6"/>
          <p:cNvGrpSpPr/>
          <p:nvPr/>
        </p:nvGrpSpPr>
        <p:grpSpPr>
          <a:xfrm>
            <a:off x="62979" y="3725047"/>
            <a:ext cx="1868924" cy="2526318"/>
            <a:chOff x="-46901" y="3698034"/>
            <a:chExt cx="1993519" cy="2694739"/>
          </a:xfrm>
        </p:grpSpPr>
        <p:sp>
          <p:nvSpPr>
            <p:cNvPr id="37" name="TextBox 36"/>
            <p:cNvSpPr txBox="1"/>
            <p:nvPr/>
          </p:nvSpPr>
          <p:spPr>
            <a:xfrm>
              <a:off x="-46901" y="3698034"/>
              <a:ext cx="1853280" cy="1329595"/>
            </a:xfrm>
            <a:prstGeom prst="rect">
              <a:avLst/>
            </a:prstGeom>
            <a:noFill/>
          </p:spPr>
          <p:txBody>
            <a:bodyPr wrap="square" rtlCol="0">
              <a:spAutoFit/>
            </a:bodyPr>
            <a:lstStyle/>
            <a:p>
              <a:r>
                <a:rPr lang="en-US" sz="1500" b="1" dirty="0">
                  <a:solidFill>
                    <a:schemeClr val="accent1">
                      <a:lumMod val="75000"/>
                    </a:schemeClr>
                  </a:solidFill>
                </a:rPr>
                <a:t>1665</a:t>
              </a:r>
            </a:p>
            <a:p>
              <a:r>
                <a:rPr lang="en-US" sz="1500" dirty="0"/>
                <a:t>First blood transfusion between animals (Dr. Lower, Oxford).</a:t>
              </a:r>
            </a:p>
          </p:txBody>
        </p:sp>
        <p:pic>
          <p:nvPicPr>
            <p:cNvPr id="1026" name="Picture 2" descr="http://www.osvs.net/images/photo-blood-ban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 y="5097372"/>
              <a:ext cx="1945661" cy="1295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105095" y="1424753"/>
            <a:ext cx="1596230" cy="2300294"/>
            <a:chOff x="984349" y="1013271"/>
            <a:chExt cx="1702645" cy="2453647"/>
          </a:xfrm>
        </p:grpSpPr>
        <p:sp>
          <p:nvSpPr>
            <p:cNvPr id="34" name="TextBox 33"/>
            <p:cNvSpPr txBox="1"/>
            <p:nvPr/>
          </p:nvSpPr>
          <p:spPr>
            <a:xfrm>
              <a:off x="1049945" y="2137323"/>
              <a:ext cx="1637049" cy="1329595"/>
            </a:xfrm>
            <a:prstGeom prst="rect">
              <a:avLst/>
            </a:prstGeom>
            <a:noFill/>
          </p:spPr>
          <p:txBody>
            <a:bodyPr wrap="square" rtlCol="0">
              <a:spAutoFit/>
            </a:bodyPr>
            <a:lstStyle/>
            <a:p>
              <a:r>
                <a:rPr lang="en-US" sz="1500" b="1" dirty="0">
                  <a:solidFill>
                    <a:schemeClr val="accent1">
                      <a:lumMod val="75000"/>
                    </a:schemeClr>
                  </a:solidFill>
                </a:rPr>
                <a:t>1667</a:t>
              </a:r>
            </a:p>
            <a:p>
              <a:r>
                <a:rPr lang="en-US" sz="1500" dirty="0"/>
                <a:t>First recorded animal to human transfusion (Dr. Denis, Paris).</a:t>
              </a:r>
            </a:p>
          </p:txBody>
        </p:sp>
        <p:pic>
          <p:nvPicPr>
            <p:cNvPr id="4" name="Picture 2" descr="http://2.bp.blogspot.com/-NA_1KLplIkE/T5KOCw_zNJI/AAAAAAAAAus/3ygCubjYRzM/s1600/funny+cow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349" y="1013271"/>
              <a:ext cx="1702645" cy="1130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45843" y="3700594"/>
            <a:ext cx="1320515" cy="2868439"/>
            <a:chOff x="2099466" y="3698034"/>
            <a:chExt cx="1408549" cy="3059668"/>
          </a:xfrm>
        </p:grpSpPr>
        <p:sp>
          <p:nvSpPr>
            <p:cNvPr id="19" name="Rectangle 18"/>
            <p:cNvSpPr/>
            <p:nvPr/>
          </p:nvSpPr>
          <p:spPr>
            <a:xfrm>
              <a:off x="2899566" y="4488207"/>
              <a:ext cx="205165" cy="76959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25" name="Rectangle 24"/>
            <p:cNvSpPr/>
            <p:nvPr/>
          </p:nvSpPr>
          <p:spPr>
            <a:xfrm>
              <a:off x="2950857" y="4504883"/>
              <a:ext cx="102582" cy="60051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32" name="TextBox 31"/>
            <p:cNvSpPr txBox="1"/>
            <p:nvPr/>
          </p:nvSpPr>
          <p:spPr>
            <a:xfrm>
              <a:off x="2099466" y="3698034"/>
              <a:ext cx="1408549" cy="1083374"/>
            </a:xfrm>
            <a:prstGeom prst="rect">
              <a:avLst/>
            </a:prstGeom>
            <a:noFill/>
          </p:spPr>
          <p:txBody>
            <a:bodyPr wrap="square" rtlCol="0">
              <a:spAutoFit/>
            </a:bodyPr>
            <a:lstStyle/>
            <a:p>
              <a:r>
                <a:rPr lang="en-US" sz="1500" b="1" dirty="0">
                  <a:solidFill>
                    <a:schemeClr val="accent1">
                      <a:lumMod val="75000"/>
                    </a:schemeClr>
                  </a:solidFill>
                </a:rPr>
                <a:t>1809</a:t>
              </a:r>
            </a:p>
            <a:p>
              <a:r>
                <a:rPr lang="en-US" sz="1500" dirty="0"/>
                <a:t>First human to human blood transfusion.</a:t>
              </a:r>
            </a:p>
          </p:txBody>
        </p:sp>
        <p:pic>
          <p:nvPicPr>
            <p:cNvPr id="5" name="Picture 4" descr="http://i.dailymail.co.uk/i/pix/2011/09/09/article-2035640-0DCAB18B00000578-842_470x56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175" r="12073"/>
            <a:stretch/>
          </p:blipFill>
          <p:spPr bwMode="auto">
            <a:xfrm>
              <a:off x="2194139" y="4732442"/>
              <a:ext cx="1219201" cy="2025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4480298" y="3725047"/>
            <a:ext cx="1784391" cy="2567250"/>
            <a:chOff x="4586397" y="3748790"/>
            <a:chExt cx="1903350" cy="2738400"/>
          </a:xfrm>
        </p:grpSpPr>
        <p:sp>
          <p:nvSpPr>
            <p:cNvPr id="15" name="TextBox 14"/>
            <p:cNvSpPr txBox="1"/>
            <p:nvPr/>
          </p:nvSpPr>
          <p:spPr>
            <a:xfrm>
              <a:off x="4586397" y="3748790"/>
              <a:ext cx="1903350" cy="1329595"/>
            </a:xfrm>
            <a:prstGeom prst="rect">
              <a:avLst/>
            </a:prstGeom>
            <a:noFill/>
          </p:spPr>
          <p:txBody>
            <a:bodyPr wrap="square" rtlCol="0">
              <a:spAutoFit/>
            </a:bodyPr>
            <a:lstStyle/>
            <a:p>
              <a:r>
                <a:rPr lang="en-US" sz="1500" b="1" dirty="0">
                  <a:solidFill>
                    <a:schemeClr val="accent1">
                      <a:lumMod val="75000"/>
                    </a:schemeClr>
                  </a:solidFill>
                </a:rPr>
                <a:t>1940</a:t>
              </a:r>
              <a:r>
                <a:rPr lang="en-US" sz="1500" b="1" dirty="0"/>
                <a:t> </a:t>
              </a:r>
            </a:p>
            <a:p>
              <a:r>
                <a:rPr lang="en-US" sz="1500" dirty="0"/>
                <a:t>Edwin J. Cohn, Harvard, isolated albumin from blood and pasteurized it.</a:t>
              </a:r>
            </a:p>
          </p:txBody>
        </p:sp>
        <p:pic>
          <p:nvPicPr>
            <p:cNvPr id="6" name="Picture 6" descr="http://history.amedd.army.mil/booksdocs/wwii/blood/ch12fig73.jpg"/>
            <p:cNvPicPr>
              <a:picLocks noChangeAspect="1" noChangeArrowheads="1"/>
            </p:cNvPicPr>
            <p:nvPr/>
          </p:nvPicPr>
          <p:blipFill rotWithShape="1">
            <a:blip r:embed="rId7">
              <a:extLst>
                <a:ext uri="{28A0092B-C50C-407E-A947-70E740481C1C}">
                  <a14:useLocalDpi xmlns:a14="http://schemas.microsoft.com/office/drawing/2010/main" val="0"/>
                </a:ext>
              </a:extLst>
            </a:blip>
            <a:srcRect l="8392" t="8000" r="9338" b="14000"/>
            <a:stretch/>
          </p:blipFill>
          <p:spPr bwMode="auto">
            <a:xfrm>
              <a:off x="5023982" y="5104468"/>
              <a:ext cx="1028178" cy="13827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275708" y="824071"/>
            <a:ext cx="1943935" cy="2929708"/>
            <a:chOff x="3231191" y="623565"/>
            <a:chExt cx="2073530" cy="3125022"/>
          </a:xfrm>
        </p:grpSpPr>
        <p:pic>
          <p:nvPicPr>
            <p:cNvPr id="35" name="Picture 2" descr="http://1.bp.blogspot.com/_kBur5TEhtfw/Sun4ROFBLXI/AAAAAAAABAI/I4tFJjMEyz0/s400/Diabetes+Fredrick_banting.jpg"/>
            <p:cNvPicPr>
              <a:picLocks noChangeAspect="1" noChangeArrowheads="1"/>
            </p:cNvPicPr>
            <p:nvPr/>
          </p:nvPicPr>
          <p:blipFill>
            <a:blip r:embed="rId8" cstate="print"/>
            <a:srcRect/>
            <a:stretch>
              <a:fillRect/>
            </a:stretch>
          </p:blipFill>
          <p:spPr bwMode="auto">
            <a:xfrm>
              <a:off x="3661472" y="623565"/>
              <a:ext cx="1212967" cy="1810398"/>
            </a:xfrm>
            <a:prstGeom prst="rect">
              <a:avLst/>
            </a:prstGeom>
            <a:noFill/>
          </p:spPr>
        </p:pic>
        <p:sp>
          <p:nvSpPr>
            <p:cNvPr id="36" name="TextBox 35"/>
            <p:cNvSpPr txBox="1"/>
            <p:nvPr/>
          </p:nvSpPr>
          <p:spPr>
            <a:xfrm>
              <a:off x="3231191" y="2418992"/>
              <a:ext cx="2073530" cy="1329595"/>
            </a:xfrm>
            <a:prstGeom prst="rect">
              <a:avLst/>
            </a:prstGeom>
            <a:noFill/>
          </p:spPr>
          <p:txBody>
            <a:bodyPr wrap="square" rtlCol="0">
              <a:spAutoFit/>
            </a:bodyPr>
            <a:lstStyle/>
            <a:p>
              <a:r>
                <a:rPr lang="en-US" sz="1500" b="1" dirty="0">
                  <a:solidFill>
                    <a:schemeClr val="accent1">
                      <a:lumMod val="75000"/>
                    </a:schemeClr>
                  </a:solidFill>
                </a:rPr>
                <a:t>1922</a:t>
              </a:r>
              <a:r>
                <a:rPr lang="en-US" sz="1500" b="1" dirty="0"/>
                <a:t> </a:t>
              </a:r>
            </a:p>
            <a:p>
              <a:r>
                <a:rPr lang="en-US" sz="1500" dirty="0"/>
                <a:t>Banting isolates insulin from a calf pancreas and uses it to treat a child.</a:t>
              </a:r>
            </a:p>
          </p:txBody>
        </p:sp>
      </p:grpSp>
      <p:grpSp>
        <p:nvGrpSpPr>
          <p:cNvPr id="24" name="Group 23"/>
          <p:cNvGrpSpPr/>
          <p:nvPr/>
        </p:nvGrpSpPr>
        <p:grpSpPr>
          <a:xfrm>
            <a:off x="5580058" y="1202311"/>
            <a:ext cx="1738583" cy="2504204"/>
            <a:chOff x="5744513" y="1004746"/>
            <a:chExt cx="1854488" cy="2671152"/>
          </a:xfrm>
        </p:grpSpPr>
        <p:sp>
          <p:nvSpPr>
            <p:cNvPr id="30" name="TextBox 29"/>
            <p:cNvSpPr txBox="1"/>
            <p:nvPr/>
          </p:nvSpPr>
          <p:spPr>
            <a:xfrm>
              <a:off x="5852004" y="2346303"/>
              <a:ext cx="1645141" cy="1329595"/>
            </a:xfrm>
            <a:prstGeom prst="rect">
              <a:avLst/>
            </a:prstGeom>
            <a:noFill/>
          </p:spPr>
          <p:txBody>
            <a:bodyPr wrap="square" rtlCol="0">
              <a:spAutoFit/>
            </a:bodyPr>
            <a:lstStyle/>
            <a:p>
              <a:r>
                <a:rPr lang="en-US" sz="1500" b="1" dirty="0">
                  <a:solidFill>
                    <a:schemeClr val="accent1">
                      <a:lumMod val="75000"/>
                    </a:schemeClr>
                  </a:solidFill>
                </a:rPr>
                <a:t>Approved 1980 </a:t>
              </a:r>
            </a:p>
            <a:p>
              <a:r>
                <a:rPr lang="en-US" sz="1500" dirty="0"/>
                <a:t>Oxytocin was the first FDA approved peptide drug.</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4513" y="1004746"/>
              <a:ext cx="1854488" cy="1159055"/>
            </a:xfrm>
            <a:prstGeom prst="rect">
              <a:avLst/>
            </a:prstGeom>
          </p:spPr>
        </p:pic>
      </p:grpSp>
      <p:grpSp>
        <p:nvGrpSpPr>
          <p:cNvPr id="3" name="Group 2">
            <a:extLst>
              <a:ext uri="{FF2B5EF4-FFF2-40B4-BE49-F238E27FC236}">
                <a16:creationId xmlns:a16="http://schemas.microsoft.com/office/drawing/2014/main" id="{B5DB24BD-BA4C-40C7-AA06-1EE96E37C0B3}"/>
              </a:ext>
            </a:extLst>
          </p:cNvPr>
          <p:cNvGrpSpPr/>
          <p:nvPr/>
        </p:nvGrpSpPr>
        <p:grpSpPr>
          <a:xfrm>
            <a:off x="10568990" y="847879"/>
            <a:ext cx="1647159" cy="2839833"/>
            <a:chOff x="10568990" y="924871"/>
            <a:chExt cx="1647159" cy="2839833"/>
          </a:xfrm>
        </p:grpSpPr>
        <p:sp>
          <p:nvSpPr>
            <p:cNvPr id="27" name="TextBox 26"/>
            <p:cNvSpPr txBox="1"/>
            <p:nvPr/>
          </p:nvSpPr>
          <p:spPr>
            <a:xfrm>
              <a:off x="10568990" y="2518209"/>
              <a:ext cx="1647159" cy="1246495"/>
            </a:xfrm>
            <a:prstGeom prst="rect">
              <a:avLst/>
            </a:prstGeom>
            <a:noFill/>
          </p:spPr>
          <p:txBody>
            <a:bodyPr wrap="square" rtlCol="0">
              <a:spAutoFit/>
            </a:bodyPr>
            <a:lstStyle/>
            <a:p>
              <a:r>
                <a:rPr lang="en-US" sz="1500" b="1" dirty="0">
                  <a:solidFill>
                    <a:schemeClr val="accent1">
                      <a:lumMod val="75000"/>
                    </a:schemeClr>
                  </a:solidFill>
                </a:rPr>
                <a:t>Approved 2014</a:t>
              </a:r>
              <a:r>
                <a:rPr lang="en-US" sz="1500" b="1" dirty="0"/>
                <a:t> </a:t>
              </a:r>
            </a:p>
            <a:p>
              <a:r>
                <a:rPr lang="en-US" sz="1500" dirty="0" err="1"/>
                <a:t>Eloctate</a:t>
              </a:r>
              <a:r>
                <a:rPr lang="en-US" sz="1500" dirty="0"/>
                <a:t>, first fusion protein. Fc fused to clotting factor VIII. </a:t>
              </a:r>
            </a:p>
          </p:txBody>
        </p:sp>
        <p:pic>
          <p:nvPicPr>
            <p:cNvPr id="28" name="Picture 10" descr="http://cdn.biogenidec.com/eloctate/assets/media/images/vid-placeholder-fc-fusion.png"/>
            <p:cNvPicPr>
              <a:picLocks noChangeAspect="1" noChangeArrowheads="1"/>
            </p:cNvPicPr>
            <p:nvPr/>
          </p:nvPicPr>
          <p:blipFill rotWithShape="1">
            <a:blip r:embed="rId10">
              <a:extLst>
                <a:ext uri="{28A0092B-C50C-407E-A947-70E740481C1C}">
                  <a14:useLocalDpi xmlns:a14="http://schemas.microsoft.com/office/drawing/2010/main" val="0"/>
                </a:ext>
              </a:extLst>
            </a:blip>
            <a:srcRect l="4947" t="16898" r="65053" b="14213"/>
            <a:stretch/>
          </p:blipFill>
          <p:spPr bwMode="auto">
            <a:xfrm>
              <a:off x="10774551" y="924871"/>
              <a:ext cx="1236036" cy="159654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8352487" y="6592543"/>
            <a:ext cx="3980577" cy="265457"/>
          </a:xfrm>
          <a:prstGeom prst="rect">
            <a:avLst/>
          </a:prstGeom>
          <a:noFill/>
        </p:spPr>
        <p:txBody>
          <a:bodyPr wrap="none" rtlCol="0">
            <a:spAutoFit/>
          </a:bodyPr>
          <a:lstStyle/>
          <a:p>
            <a:r>
              <a:rPr lang="en-US" sz="1125" dirty="0"/>
              <a:t>Starr, </a:t>
            </a:r>
            <a:r>
              <a:rPr lang="en-US" sz="1125" u="sng" dirty="0"/>
              <a:t>Blood: An Epic History of Medicine and Commerce</a:t>
            </a:r>
            <a:r>
              <a:rPr lang="en-US" sz="1125" dirty="0"/>
              <a:t>. 2002</a:t>
            </a:r>
          </a:p>
        </p:txBody>
      </p:sp>
      <p:sp>
        <p:nvSpPr>
          <p:cNvPr id="16" name="TextBox 15">
            <a:extLst>
              <a:ext uri="{FF2B5EF4-FFF2-40B4-BE49-F238E27FC236}">
                <a16:creationId xmlns:a16="http://schemas.microsoft.com/office/drawing/2014/main" id="{18DD3EB8-C2D1-4060-BD87-EDEC6E54BB88}"/>
              </a:ext>
            </a:extLst>
          </p:cNvPr>
          <p:cNvSpPr txBox="1"/>
          <p:nvPr/>
        </p:nvSpPr>
        <p:spPr>
          <a:xfrm>
            <a:off x="9353392" y="3725821"/>
            <a:ext cx="1542321" cy="1246495"/>
          </a:xfrm>
          <a:prstGeom prst="rect">
            <a:avLst/>
          </a:prstGeom>
          <a:noFill/>
        </p:spPr>
        <p:txBody>
          <a:bodyPr wrap="square" rtlCol="0">
            <a:spAutoFit/>
          </a:bodyPr>
          <a:lstStyle/>
          <a:p>
            <a:r>
              <a:rPr lang="en-US" sz="1500" b="1" dirty="0">
                <a:solidFill>
                  <a:schemeClr val="accent1">
                    <a:lumMod val="75000"/>
                  </a:schemeClr>
                </a:solidFill>
              </a:rPr>
              <a:t>Approved 2010</a:t>
            </a:r>
          </a:p>
          <a:p>
            <a:r>
              <a:rPr lang="en-US" sz="1500" dirty="0"/>
              <a:t>Hepatitis B virus surface antigen (HBsAg) virus-like particle vaccine.</a:t>
            </a:r>
          </a:p>
        </p:txBody>
      </p:sp>
      <p:pic>
        <p:nvPicPr>
          <p:cNvPr id="2052" name="Picture 4" descr="Related image">
            <a:extLst>
              <a:ext uri="{FF2B5EF4-FFF2-40B4-BE49-F238E27FC236}">
                <a16:creationId xmlns:a16="http://schemas.microsoft.com/office/drawing/2014/main" id="{63B6FE80-1967-429D-B8F6-0804935830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4666" y="4933433"/>
            <a:ext cx="1246495" cy="124649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12479B5-6593-4945-AB34-16483AAD8EAE}"/>
              </a:ext>
            </a:extLst>
          </p:cNvPr>
          <p:cNvGrpSpPr/>
          <p:nvPr/>
        </p:nvGrpSpPr>
        <p:grpSpPr>
          <a:xfrm>
            <a:off x="7999363" y="1093414"/>
            <a:ext cx="1888904" cy="2654464"/>
            <a:chOff x="10303096" y="851593"/>
            <a:chExt cx="1888904" cy="2654464"/>
          </a:xfrm>
        </p:grpSpPr>
        <p:sp>
          <p:nvSpPr>
            <p:cNvPr id="41" name="TextBox 40">
              <a:extLst>
                <a:ext uri="{FF2B5EF4-FFF2-40B4-BE49-F238E27FC236}">
                  <a16:creationId xmlns:a16="http://schemas.microsoft.com/office/drawing/2014/main" id="{223ED94D-30D9-4023-A829-9928FFC3E008}"/>
                </a:ext>
              </a:extLst>
            </p:cNvPr>
            <p:cNvSpPr txBox="1"/>
            <p:nvPr/>
          </p:nvSpPr>
          <p:spPr>
            <a:xfrm>
              <a:off x="10303096" y="2259562"/>
              <a:ext cx="1888904" cy="1246495"/>
            </a:xfrm>
            <a:prstGeom prst="rect">
              <a:avLst/>
            </a:prstGeom>
            <a:noFill/>
          </p:spPr>
          <p:txBody>
            <a:bodyPr wrap="square" rtlCol="0">
              <a:spAutoFit/>
            </a:bodyPr>
            <a:lstStyle/>
            <a:p>
              <a:r>
                <a:rPr lang="en-US" sz="1500" b="1" dirty="0">
                  <a:solidFill>
                    <a:schemeClr val="accent1">
                      <a:lumMod val="75000"/>
                    </a:schemeClr>
                  </a:solidFill>
                </a:rPr>
                <a:t>Approved 2005</a:t>
              </a:r>
            </a:p>
            <a:p>
              <a:r>
                <a:rPr lang="en-US" sz="1500" dirty="0"/>
                <a:t>Albumin bound compounds</a:t>
              </a:r>
            </a:p>
            <a:p>
              <a:r>
                <a:rPr lang="en-US" sz="1500" dirty="0"/>
                <a:t>Abraxane – paclitaxel bound to HAS.</a:t>
              </a:r>
            </a:p>
          </p:txBody>
        </p:sp>
        <p:pic>
          <p:nvPicPr>
            <p:cNvPr id="42" name="Picture 11">
              <a:extLst>
                <a:ext uri="{FF2B5EF4-FFF2-40B4-BE49-F238E27FC236}">
                  <a16:creationId xmlns:a16="http://schemas.microsoft.com/office/drawing/2014/main" id="{98B42FD1-A40B-42B3-9871-E8DE841FC4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71426" y="851593"/>
              <a:ext cx="1352245" cy="142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26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TotalTime>
  <Words>1286</Words>
  <Application>Microsoft Office PowerPoint</Application>
  <PresentationFormat>Widescreen</PresentationFormat>
  <Paragraphs>201</Paragraphs>
  <Slides>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2</vt:i4>
      </vt:variant>
    </vt:vector>
  </HeadingPairs>
  <TitlesOfParts>
    <vt:vector size="10" baseType="lpstr">
      <vt:lpstr>Arial</vt:lpstr>
      <vt:lpstr>Calibri</vt:lpstr>
      <vt:lpstr>Calibri Light</vt:lpstr>
      <vt:lpstr>Montserrat</vt:lpstr>
      <vt:lpstr>Open Sans</vt:lpstr>
      <vt:lpstr>Source Sans Pro</vt:lpstr>
      <vt:lpstr>Wingdings</vt:lpstr>
      <vt:lpstr>Office Theme</vt:lpstr>
      <vt:lpstr>PowerPoint Presentation</vt:lpstr>
      <vt:lpstr>Timeline of Protein and Peptide 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Ainslie</dc:creator>
  <cp:lastModifiedBy>Ainslie, Kristy</cp:lastModifiedBy>
  <cp:revision>90</cp:revision>
  <dcterms:created xsi:type="dcterms:W3CDTF">2019-06-19T22:16:56Z</dcterms:created>
  <dcterms:modified xsi:type="dcterms:W3CDTF">2021-04-06T12:47:47Z</dcterms:modified>
</cp:coreProperties>
</file>