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779" r:id="rId2"/>
    <p:sldId id="782" r:id="rId3"/>
    <p:sldId id="781" r:id="rId4"/>
    <p:sldId id="780" r:id="rId5"/>
    <p:sldId id="783" r:id="rId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9000"/>
    <a:srgbClr val="660066"/>
    <a:srgbClr val="380070"/>
    <a:srgbClr val="6600CC"/>
    <a:srgbClr val="6600FF"/>
    <a:srgbClr val="9933FF"/>
    <a:srgbClr val="9966FF"/>
    <a:srgbClr val="F4EE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EB279-0427-4B4B-BF64-98B3373CF53A}" v="27" dt="2023-02-05T20:12:58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4CCE153-DBDD-47BF-9202-CEB4973455E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930EB95-A007-4E0B-A917-930F26CB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8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1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2184-8CB0-4FE1-B868-5C972FE5B1A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FB6F8045-B5B2-3D7C-3F1B-F7B0D51A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41" y="0"/>
            <a:ext cx="9303004" cy="6858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CF60569-9EE7-41DA-BCCB-186E2A4EBCD0}"/>
              </a:ext>
            </a:extLst>
          </p:cNvPr>
          <p:cNvSpPr txBox="1"/>
          <p:nvPr/>
        </p:nvSpPr>
        <p:spPr>
          <a:xfrm>
            <a:off x="1791891" y="5468632"/>
            <a:ext cx="658937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Viral </a:t>
            </a:r>
          </a:p>
          <a:p>
            <a:pPr algn="ctr">
              <a:lnSpc>
                <a:spcPts val="1100"/>
              </a:lnSpc>
            </a:pP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Vaccine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E9F0FF9-5B90-4D0D-9904-2B3E6BB29F83}"/>
              </a:ext>
            </a:extLst>
          </p:cNvPr>
          <p:cNvSpPr txBox="1"/>
          <p:nvPr/>
        </p:nvSpPr>
        <p:spPr>
          <a:xfrm>
            <a:off x="2719988" y="5057121"/>
            <a:ext cx="10175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Iron Oxide NPs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745DFA-14B9-4F63-BD53-E39AA59CFCD6}"/>
              </a:ext>
            </a:extLst>
          </p:cNvPr>
          <p:cNvSpPr txBox="1"/>
          <p:nvPr/>
        </p:nvSpPr>
        <p:spPr>
          <a:xfrm>
            <a:off x="3385221" y="4323461"/>
            <a:ext cx="77212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Colloidal 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Gold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65041B-172A-4855-867F-D632CD1E533E}"/>
              </a:ext>
            </a:extLst>
          </p:cNvPr>
          <p:cNvSpPr txBox="1"/>
          <p:nvPr/>
        </p:nvSpPr>
        <p:spPr>
          <a:xfrm>
            <a:off x="5256941" y="3324863"/>
            <a:ext cx="107228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Emulsions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7CEB06-1185-4CD1-A9D8-751FFDF070E9}"/>
              </a:ext>
            </a:extLst>
          </p:cNvPr>
          <p:cNvSpPr txBox="1"/>
          <p:nvPr/>
        </p:nvSpPr>
        <p:spPr>
          <a:xfrm>
            <a:off x="5276437" y="2048249"/>
            <a:ext cx="12334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Mammalian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Cell Based Therapies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888BF-547B-4D6F-8075-BD89214F1275}"/>
              </a:ext>
            </a:extLst>
          </p:cNvPr>
          <p:cNvSpPr txBox="1"/>
          <p:nvPr/>
        </p:nvSpPr>
        <p:spPr>
          <a:xfrm>
            <a:off x="5550122" y="1562841"/>
            <a:ext cx="169306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Porous Silica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EC7DE6-F560-46A0-B67C-00E5C4BAD366}"/>
              </a:ext>
            </a:extLst>
          </p:cNvPr>
          <p:cNvSpPr txBox="1"/>
          <p:nvPr/>
        </p:nvSpPr>
        <p:spPr>
          <a:xfrm>
            <a:off x="6341565" y="5280184"/>
            <a:ext cx="110574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Protein/</a:t>
            </a:r>
          </a:p>
          <a:p>
            <a:r>
              <a:rPr lang="en-US" sz="1000" dirty="0"/>
              <a:t>Nucleic </a:t>
            </a:r>
          </a:p>
          <a:p>
            <a:r>
              <a:rPr lang="en-US" sz="1000" dirty="0"/>
              <a:t>Acid NP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32BF36-E6B8-4131-9FB6-D5A73AE28140}"/>
              </a:ext>
            </a:extLst>
          </p:cNvPr>
          <p:cNvSpPr txBox="1"/>
          <p:nvPr/>
        </p:nvSpPr>
        <p:spPr>
          <a:xfrm>
            <a:off x="6492821" y="4769608"/>
            <a:ext cx="166062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Hydrogels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A70A127-1140-4A1B-8012-BE900BDC8A1A}"/>
              </a:ext>
            </a:extLst>
          </p:cNvPr>
          <p:cNvSpPr txBox="1"/>
          <p:nvPr/>
        </p:nvSpPr>
        <p:spPr>
          <a:xfrm>
            <a:off x="6582560" y="4104619"/>
            <a:ext cx="74057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 </a:t>
            </a:r>
          </a:p>
          <a:p>
            <a:r>
              <a:rPr lang="en-US" sz="1000" dirty="0"/>
              <a:t>Micelle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4D0D685-56B3-4AB7-BA8D-F0E98041B14D}"/>
              </a:ext>
            </a:extLst>
          </p:cNvPr>
          <p:cNvSpPr txBox="1"/>
          <p:nvPr/>
        </p:nvSpPr>
        <p:spPr>
          <a:xfrm>
            <a:off x="6492823" y="3627348"/>
            <a:ext cx="118624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Nanocrystals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B6B4B8-5356-4394-8B3A-2D652B1D6D59}"/>
              </a:ext>
            </a:extLst>
          </p:cNvPr>
          <p:cNvSpPr txBox="1"/>
          <p:nvPr/>
        </p:nvSpPr>
        <p:spPr>
          <a:xfrm>
            <a:off x="6868456" y="2330648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Liposome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BFD1BA-D8B2-4AC9-B2FB-CE34F826BD3A}"/>
              </a:ext>
            </a:extLst>
          </p:cNvPr>
          <p:cNvSpPr txBox="1"/>
          <p:nvPr/>
        </p:nvSpPr>
        <p:spPr>
          <a:xfrm>
            <a:off x="7139589" y="428583"/>
            <a:ext cx="128953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Virus-like </a:t>
            </a:r>
          </a:p>
          <a:p>
            <a:r>
              <a:rPr lang="en-US" sz="1000" dirty="0"/>
              <a:t>Particle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B55970B-7EE7-41AC-A27E-44BC174F5A40}"/>
              </a:ext>
            </a:extLst>
          </p:cNvPr>
          <p:cNvSpPr txBox="1"/>
          <p:nvPr/>
        </p:nvSpPr>
        <p:spPr>
          <a:xfrm>
            <a:off x="7048268" y="1808754"/>
            <a:ext cx="139074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Albumin </a:t>
            </a:r>
          </a:p>
          <a:p>
            <a:r>
              <a:rPr lang="en-US" sz="1000" dirty="0"/>
              <a:t>NP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AB95FF-681D-4559-9776-41BCD0C72825}"/>
              </a:ext>
            </a:extLst>
          </p:cNvPr>
          <p:cNvSpPr txBox="1"/>
          <p:nvPr/>
        </p:nvSpPr>
        <p:spPr>
          <a:xfrm>
            <a:off x="7465073" y="5603619"/>
            <a:ext cx="964049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Exosomes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E9019CD-74EE-421D-939E-CD9852E0E6FE}"/>
              </a:ext>
            </a:extLst>
          </p:cNvPr>
          <p:cNvSpPr txBox="1"/>
          <p:nvPr/>
        </p:nvSpPr>
        <p:spPr>
          <a:xfrm>
            <a:off x="7511751" y="5189980"/>
            <a:ext cx="89453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Lipid Discs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EB5D74-FEE8-4828-AAFF-F2451F939DB5}"/>
              </a:ext>
            </a:extLst>
          </p:cNvPr>
          <p:cNvSpPr txBox="1"/>
          <p:nvPr/>
        </p:nvSpPr>
        <p:spPr>
          <a:xfrm>
            <a:off x="7736460" y="4336656"/>
            <a:ext cx="92577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Viral </a:t>
            </a:r>
          </a:p>
          <a:p>
            <a:r>
              <a:rPr lang="en-US" sz="1000" dirty="0"/>
              <a:t>Vector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8665F8-9663-4628-BA44-EF8BDE73F9EA}"/>
              </a:ext>
            </a:extLst>
          </p:cNvPr>
          <p:cNvSpPr txBox="1"/>
          <p:nvPr/>
        </p:nvSpPr>
        <p:spPr>
          <a:xfrm>
            <a:off x="7670196" y="3813440"/>
            <a:ext cx="822647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Polymeric </a:t>
            </a:r>
          </a:p>
          <a:p>
            <a:r>
              <a:rPr lang="en-US" sz="1000" dirty="0"/>
              <a:t>Particles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6655CD-2551-479C-860F-21DDBBAFF1BD}"/>
              </a:ext>
            </a:extLst>
          </p:cNvPr>
          <p:cNvSpPr txBox="1"/>
          <p:nvPr/>
        </p:nvSpPr>
        <p:spPr>
          <a:xfrm>
            <a:off x="7863587" y="3279369"/>
            <a:ext cx="119431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PEGylation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FCD21E6-A907-429C-A7B8-D643893D3BDC}"/>
              </a:ext>
            </a:extLst>
          </p:cNvPr>
          <p:cNvSpPr txBox="1"/>
          <p:nvPr/>
        </p:nvSpPr>
        <p:spPr>
          <a:xfrm>
            <a:off x="7961277" y="2647209"/>
            <a:ext cx="113546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Dendrimer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790070-1B89-4480-9789-11E718A15AB6}"/>
              </a:ext>
            </a:extLst>
          </p:cNvPr>
          <p:cNvSpPr txBox="1"/>
          <p:nvPr/>
        </p:nvSpPr>
        <p:spPr>
          <a:xfrm>
            <a:off x="8393111" y="828286"/>
            <a:ext cx="12264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Quantum </a:t>
            </a:r>
          </a:p>
          <a:p>
            <a:r>
              <a:rPr lang="en-US" sz="1000" dirty="0"/>
              <a:t>Dot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9D00713-CFD8-46F6-87D5-8DEA3A161BAA}"/>
              </a:ext>
            </a:extLst>
          </p:cNvPr>
          <p:cNvSpPr txBox="1"/>
          <p:nvPr/>
        </p:nvSpPr>
        <p:spPr>
          <a:xfrm>
            <a:off x="9185503" y="5863882"/>
            <a:ext cx="115340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Polyplexes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F9875E-A4D4-4500-870A-A15A05A0B2D0}"/>
              </a:ext>
            </a:extLst>
          </p:cNvPr>
          <p:cNvSpPr txBox="1"/>
          <p:nvPr/>
        </p:nvSpPr>
        <p:spPr>
          <a:xfrm>
            <a:off x="8157020" y="340057"/>
            <a:ext cx="107817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Lipid/Nucleic </a:t>
            </a:r>
          </a:p>
          <a:p>
            <a:r>
              <a:rPr lang="en-US" sz="1000" dirty="0"/>
              <a:t>Acid NPs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12908A7-D818-40C2-B38F-98B111FD9E6E}"/>
              </a:ext>
            </a:extLst>
          </p:cNvPr>
          <p:cNvSpPr txBox="1"/>
          <p:nvPr/>
        </p:nvSpPr>
        <p:spPr>
          <a:xfrm>
            <a:off x="9494116" y="4095491"/>
            <a:ext cx="1527644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Carbon </a:t>
            </a:r>
          </a:p>
          <a:p>
            <a:r>
              <a:rPr lang="en-US" sz="1000" dirty="0"/>
              <a:t>Nanotube</a:t>
            </a:r>
          </a:p>
          <a:p>
            <a:endParaRPr lang="en-US" sz="10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0B57D5-5609-4EEF-9BCF-8F7C1409CDB1}"/>
              </a:ext>
            </a:extLst>
          </p:cNvPr>
          <p:cNvSpPr txBox="1"/>
          <p:nvPr/>
        </p:nvSpPr>
        <p:spPr>
          <a:xfrm>
            <a:off x="9670216" y="3506438"/>
            <a:ext cx="14045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Targeted PEGylated Liposome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BB4219-6421-40B8-8C00-C1293CB3F2A0}"/>
              </a:ext>
            </a:extLst>
          </p:cNvPr>
          <p:cNvSpPr txBox="1"/>
          <p:nvPr/>
        </p:nvSpPr>
        <p:spPr>
          <a:xfrm>
            <a:off x="9460280" y="4642501"/>
            <a:ext cx="153967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Metal </a:t>
            </a:r>
          </a:p>
          <a:p>
            <a:r>
              <a:rPr lang="en-US" sz="1000" dirty="0"/>
              <a:t>Organic </a:t>
            </a:r>
          </a:p>
          <a:p>
            <a:r>
              <a:rPr lang="en-US" sz="1000" dirty="0"/>
              <a:t>Framework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C21B286-B7B2-426F-8100-C514B688A586}"/>
              </a:ext>
            </a:extLst>
          </p:cNvPr>
          <p:cNvSpPr txBox="1"/>
          <p:nvPr/>
        </p:nvSpPr>
        <p:spPr>
          <a:xfrm>
            <a:off x="9775302" y="1778377"/>
            <a:ext cx="151962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Polymersomes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20C1C33-FCC9-42F2-A2DD-6ED220C5C514}"/>
              </a:ext>
            </a:extLst>
          </p:cNvPr>
          <p:cNvSpPr txBox="1"/>
          <p:nvPr/>
        </p:nvSpPr>
        <p:spPr>
          <a:xfrm>
            <a:off x="10083586" y="1167550"/>
            <a:ext cx="1098717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Microneedles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B2C3D1E-9B90-4721-A508-8DF2E869E08C}"/>
              </a:ext>
            </a:extLst>
          </p:cNvPr>
          <p:cNvSpPr txBox="1"/>
          <p:nvPr/>
        </p:nvSpPr>
        <p:spPr>
          <a:xfrm>
            <a:off x="10330408" y="491595"/>
            <a:ext cx="109871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PRINT </a:t>
            </a:r>
          </a:p>
          <a:p>
            <a:r>
              <a:rPr lang="en-US" sz="1000" dirty="0"/>
              <a:t>Particles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D8C1C05-BAFE-4F7D-B83D-1E84FF0FBD89}"/>
              </a:ext>
            </a:extLst>
          </p:cNvPr>
          <p:cNvSpPr txBox="1"/>
          <p:nvPr/>
        </p:nvSpPr>
        <p:spPr>
          <a:xfrm>
            <a:off x="9786163" y="2364395"/>
            <a:ext cx="157182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PEGylated </a:t>
            </a:r>
          </a:p>
          <a:p>
            <a:r>
              <a:rPr lang="en-US" sz="1000" dirty="0"/>
              <a:t>Polymer NP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1E2022-43BC-44C1-84BC-15C9288200EE}"/>
              </a:ext>
            </a:extLst>
          </p:cNvPr>
          <p:cNvCxnSpPr>
            <a:cxnSpLocks/>
          </p:cNvCxnSpPr>
          <p:nvPr/>
        </p:nvCxnSpPr>
        <p:spPr>
          <a:xfrm flipV="1">
            <a:off x="4674741" y="634532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2F2F4A-F5F6-4B13-8D2E-1ED854F21D9F}"/>
              </a:ext>
            </a:extLst>
          </p:cNvPr>
          <p:cNvCxnSpPr>
            <a:cxnSpLocks/>
          </p:cNvCxnSpPr>
          <p:nvPr/>
        </p:nvCxnSpPr>
        <p:spPr>
          <a:xfrm flipV="1">
            <a:off x="2293508" y="180287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9B2A0B-11B3-41CA-A4E3-9ACC808B12AF}"/>
              </a:ext>
            </a:extLst>
          </p:cNvPr>
          <p:cNvCxnSpPr>
            <a:cxnSpLocks/>
          </p:cNvCxnSpPr>
          <p:nvPr/>
        </p:nvCxnSpPr>
        <p:spPr>
          <a:xfrm flipV="1">
            <a:off x="2887428" y="180287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E1AF898-FEF8-4933-9B24-B1F03C812FD0}"/>
              </a:ext>
            </a:extLst>
          </p:cNvPr>
          <p:cNvSpPr txBox="1"/>
          <p:nvPr/>
        </p:nvSpPr>
        <p:spPr>
          <a:xfrm>
            <a:off x="5394086" y="3932284"/>
            <a:ext cx="107228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Alum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D51105-CB5B-4F28-BC6D-9719725C10FC}"/>
              </a:ext>
            </a:extLst>
          </p:cNvPr>
          <p:cNvCxnSpPr>
            <a:cxnSpLocks/>
          </p:cNvCxnSpPr>
          <p:nvPr/>
        </p:nvCxnSpPr>
        <p:spPr>
          <a:xfrm flipV="1">
            <a:off x="3503115" y="604384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47FF1F8-7ED0-49F8-966F-F8C6F340018E}"/>
              </a:ext>
            </a:extLst>
          </p:cNvPr>
          <p:cNvSpPr txBox="1"/>
          <p:nvPr/>
        </p:nvSpPr>
        <p:spPr>
          <a:xfrm>
            <a:off x="8208067" y="1291923"/>
            <a:ext cx="109871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DNA</a:t>
            </a:r>
          </a:p>
          <a:p>
            <a:r>
              <a:rPr lang="en-US" sz="1000" dirty="0"/>
              <a:t>Origami</a:t>
            </a:r>
          </a:p>
          <a:p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6B04E8-96C5-44D2-A7EA-ECD1BF84FBE7}"/>
              </a:ext>
            </a:extLst>
          </p:cNvPr>
          <p:cNvSpPr txBox="1"/>
          <p:nvPr/>
        </p:nvSpPr>
        <p:spPr>
          <a:xfrm>
            <a:off x="9354725" y="5402949"/>
            <a:ext cx="107817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CAR T cells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B39264-75DE-46AC-8ED6-C0A9F6B940F2}"/>
              </a:ext>
            </a:extLst>
          </p:cNvPr>
          <p:cNvSpPr txBox="1"/>
          <p:nvPr/>
        </p:nvSpPr>
        <p:spPr>
          <a:xfrm>
            <a:off x="8120510" y="2131681"/>
            <a:ext cx="61722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Stem</a:t>
            </a:r>
          </a:p>
          <a:p>
            <a:r>
              <a:rPr lang="en-US" sz="1000" dirty="0"/>
              <a:t>Cells</a:t>
            </a:r>
          </a:p>
          <a:p>
            <a:endParaRPr lang="en-US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95AD2A-9B41-47E2-B09E-3D0B1B01A08C}"/>
              </a:ext>
            </a:extLst>
          </p:cNvPr>
          <p:cNvSpPr txBox="1"/>
          <p:nvPr/>
        </p:nvSpPr>
        <p:spPr>
          <a:xfrm>
            <a:off x="5509927" y="2805938"/>
            <a:ext cx="123349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Minicell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C24BA4-9432-4281-B60E-D71F095EE27E}"/>
              </a:ext>
            </a:extLst>
          </p:cNvPr>
          <p:cNvSpPr txBox="1"/>
          <p:nvPr/>
        </p:nvSpPr>
        <p:spPr>
          <a:xfrm>
            <a:off x="6755892" y="1167550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Microbubbles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76F59F-F71A-419E-A26B-682167CF01AE}"/>
              </a:ext>
            </a:extLst>
          </p:cNvPr>
          <p:cNvSpPr txBox="1"/>
          <p:nvPr/>
        </p:nvSpPr>
        <p:spPr>
          <a:xfrm>
            <a:off x="5196827" y="4455272"/>
            <a:ext cx="70659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Hafnium </a:t>
            </a:r>
          </a:p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NPs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50780B-371F-416E-B210-E64514002DB6}"/>
              </a:ext>
            </a:extLst>
          </p:cNvPr>
          <p:cNvSpPr txBox="1"/>
          <p:nvPr/>
        </p:nvSpPr>
        <p:spPr>
          <a:xfrm>
            <a:off x="3228776" y="6124340"/>
            <a:ext cx="10175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Non-Viral </a:t>
            </a:r>
          </a:p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Microbes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83263A-7A61-4C34-B7B7-FD8ADF975EB6}"/>
              </a:ext>
            </a:extLst>
          </p:cNvPr>
          <p:cNvSpPr txBox="1"/>
          <p:nvPr/>
        </p:nvSpPr>
        <p:spPr>
          <a:xfrm>
            <a:off x="3637496" y="5687888"/>
            <a:ext cx="1226545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Cyclodextrin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9DFE3B-E476-4248-90B4-131C4E5E7807}"/>
              </a:ext>
            </a:extLst>
          </p:cNvPr>
          <p:cNvCxnSpPr>
            <a:cxnSpLocks/>
          </p:cNvCxnSpPr>
          <p:nvPr/>
        </p:nvCxnSpPr>
        <p:spPr>
          <a:xfrm flipV="1">
            <a:off x="4080278" y="180287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8695BA-CD47-4A93-B5FA-953925EBF995}"/>
              </a:ext>
            </a:extLst>
          </p:cNvPr>
          <p:cNvCxnSpPr>
            <a:cxnSpLocks/>
          </p:cNvCxnSpPr>
          <p:nvPr/>
        </p:nvCxnSpPr>
        <p:spPr>
          <a:xfrm flipV="1">
            <a:off x="4674994" y="180287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99C63E-ECB0-4087-B4F0-93A3357C28E2}"/>
              </a:ext>
            </a:extLst>
          </p:cNvPr>
          <p:cNvCxnSpPr>
            <a:cxnSpLocks/>
          </p:cNvCxnSpPr>
          <p:nvPr/>
        </p:nvCxnSpPr>
        <p:spPr>
          <a:xfrm flipV="1">
            <a:off x="2293508" y="634532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BB4E31-37CD-4B47-89D8-EC1F0D80E1AC}"/>
              </a:ext>
            </a:extLst>
          </p:cNvPr>
          <p:cNvCxnSpPr>
            <a:cxnSpLocks/>
          </p:cNvCxnSpPr>
          <p:nvPr/>
        </p:nvCxnSpPr>
        <p:spPr>
          <a:xfrm flipV="1">
            <a:off x="2887428" y="634532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364364-389F-46D9-B8E1-E42ABE6D9CA3}"/>
              </a:ext>
            </a:extLst>
          </p:cNvPr>
          <p:cNvCxnSpPr>
            <a:cxnSpLocks/>
          </p:cNvCxnSpPr>
          <p:nvPr/>
        </p:nvCxnSpPr>
        <p:spPr>
          <a:xfrm flipV="1">
            <a:off x="4080278" y="634532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5D1DA8-C966-4A00-9338-F29241F972BA}"/>
              </a:ext>
            </a:extLst>
          </p:cNvPr>
          <p:cNvCxnSpPr>
            <a:cxnSpLocks/>
          </p:cNvCxnSpPr>
          <p:nvPr/>
        </p:nvCxnSpPr>
        <p:spPr>
          <a:xfrm flipV="1">
            <a:off x="4674994" y="634532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8795A20-9D9D-476E-B96A-9BC36CA15D6D}"/>
              </a:ext>
            </a:extLst>
          </p:cNvPr>
          <p:cNvSpPr txBox="1"/>
          <p:nvPr/>
        </p:nvSpPr>
        <p:spPr>
          <a:xfrm>
            <a:off x="6535845" y="2916551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Layer-by-Layer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120736-5F3D-4D8A-A40A-2FB1AFE3D0E7}"/>
              </a:ext>
            </a:extLst>
          </p:cNvPr>
          <p:cNvSpPr txBox="1"/>
          <p:nvPr/>
        </p:nvSpPr>
        <p:spPr>
          <a:xfrm>
            <a:off x="6279814" y="5901176"/>
            <a:ext cx="110574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</a:t>
            </a:r>
          </a:p>
          <a:p>
            <a:r>
              <a:rPr lang="en-US" sz="1000" dirty="0"/>
              <a:t>Drug</a:t>
            </a:r>
          </a:p>
          <a:p>
            <a:r>
              <a:rPr lang="en-US" sz="1000" dirty="0"/>
              <a:t>Conjugate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14E915-D7BF-47D0-9C75-E102879C045C}"/>
              </a:ext>
            </a:extLst>
          </p:cNvPr>
          <p:cNvSpPr txBox="1"/>
          <p:nvPr/>
        </p:nvSpPr>
        <p:spPr>
          <a:xfrm>
            <a:off x="9730634" y="2924095"/>
            <a:ext cx="14045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Membrane</a:t>
            </a:r>
          </a:p>
          <a:p>
            <a:r>
              <a:rPr lang="en-US" sz="1000" dirty="0"/>
              <a:t>Coated NPs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BF0374-0950-42AE-9805-7E5641D53A31}"/>
              </a:ext>
            </a:extLst>
          </p:cNvPr>
          <p:cNvSpPr txBox="1"/>
          <p:nvPr/>
        </p:nvSpPr>
        <p:spPr>
          <a:xfrm>
            <a:off x="4330532" y="4815774"/>
            <a:ext cx="123349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Antibody 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Drug Conjugate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B2B0096-82F6-469A-BD78-DB2E4891DD72}"/>
              </a:ext>
            </a:extLst>
          </p:cNvPr>
          <p:cNvCxnSpPr>
            <a:cxnSpLocks/>
          </p:cNvCxnSpPr>
          <p:nvPr/>
        </p:nvCxnSpPr>
        <p:spPr>
          <a:xfrm flipV="1">
            <a:off x="7085850" y="186688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3AA312B-9776-4096-BC63-4F8771A7857A}"/>
              </a:ext>
            </a:extLst>
          </p:cNvPr>
          <p:cNvCxnSpPr>
            <a:cxnSpLocks/>
          </p:cNvCxnSpPr>
          <p:nvPr/>
        </p:nvCxnSpPr>
        <p:spPr>
          <a:xfrm flipV="1">
            <a:off x="7029864" y="6445033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3AFCD5-C4EA-98B1-48E2-10EF961055B1}"/>
              </a:ext>
            </a:extLst>
          </p:cNvPr>
          <p:cNvSpPr txBox="1"/>
          <p:nvPr/>
        </p:nvSpPr>
        <p:spPr>
          <a:xfrm>
            <a:off x="4033274" y="3730158"/>
            <a:ext cx="77212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Colloidal 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Silver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E183F-5A79-2781-D28A-36E0DBA4B2FD}"/>
              </a:ext>
            </a:extLst>
          </p:cNvPr>
          <p:cNvSpPr txBox="1"/>
          <p:nvPr/>
        </p:nvSpPr>
        <p:spPr>
          <a:xfrm>
            <a:off x="-54135" y="6659295"/>
            <a:ext cx="2930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Made in </a:t>
            </a:r>
            <a:r>
              <a:rPr lang="en-US" sz="1050" dirty="0" err="1"/>
              <a:t>Biorender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0032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EEDDD228-09F8-BF2A-B21F-9D59D551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34591" r="7006"/>
          <a:stretch/>
        </p:blipFill>
        <p:spPr>
          <a:xfrm>
            <a:off x="1931978" y="73452"/>
            <a:ext cx="9628536" cy="678033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E9F0FF9-5B90-4D0D-9904-2B3E6BB29F83}"/>
              </a:ext>
            </a:extLst>
          </p:cNvPr>
          <p:cNvSpPr txBox="1"/>
          <p:nvPr/>
        </p:nvSpPr>
        <p:spPr>
          <a:xfrm>
            <a:off x="1448179" y="5423375"/>
            <a:ext cx="1017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Iron Oxide NPs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745DFA-14B9-4F63-BD53-E39AA59CFCD6}"/>
              </a:ext>
            </a:extLst>
          </p:cNvPr>
          <p:cNvSpPr txBox="1"/>
          <p:nvPr/>
        </p:nvSpPr>
        <p:spPr>
          <a:xfrm>
            <a:off x="1702429" y="3333388"/>
            <a:ext cx="1171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Colloidal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Gold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888BF-547B-4D6F-8075-BD89214F1275}"/>
              </a:ext>
            </a:extLst>
          </p:cNvPr>
          <p:cNvSpPr txBox="1"/>
          <p:nvPr/>
        </p:nvSpPr>
        <p:spPr>
          <a:xfrm>
            <a:off x="5529405" y="1682422"/>
            <a:ext cx="16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Porous Silica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790070-1B89-4480-9789-11E718A15AB6}"/>
              </a:ext>
            </a:extLst>
          </p:cNvPr>
          <p:cNvSpPr txBox="1"/>
          <p:nvPr/>
        </p:nvSpPr>
        <p:spPr>
          <a:xfrm>
            <a:off x="8894885" y="5525064"/>
            <a:ext cx="122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/>
              <a:t>Quantum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Dot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12908A7-D818-40C2-B38F-98B111FD9E6E}"/>
              </a:ext>
            </a:extLst>
          </p:cNvPr>
          <p:cNvSpPr txBox="1"/>
          <p:nvPr/>
        </p:nvSpPr>
        <p:spPr>
          <a:xfrm>
            <a:off x="8894885" y="2671803"/>
            <a:ext cx="1527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/>
              <a:t>Carbon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Nanotube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BB4219-6421-40B8-8C00-C1293CB3F2A0}"/>
              </a:ext>
            </a:extLst>
          </p:cNvPr>
          <p:cNvSpPr txBox="1"/>
          <p:nvPr/>
        </p:nvSpPr>
        <p:spPr>
          <a:xfrm>
            <a:off x="9317503" y="3753517"/>
            <a:ext cx="1539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/>
              <a:t>Metal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Organic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Framework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20C1C33-FCC9-42F2-A2DD-6ED220C5C514}"/>
              </a:ext>
            </a:extLst>
          </p:cNvPr>
          <p:cNvSpPr txBox="1"/>
          <p:nvPr/>
        </p:nvSpPr>
        <p:spPr>
          <a:xfrm>
            <a:off x="8894885" y="1682422"/>
            <a:ext cx="1825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/>
              <a:t>Microneedles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1E2022-43BC-44C1-84BC-15C9288200EE}"/>
              </a:ext>
            </a:extLst>
          </p:cNvPr>
          <p:cNvCxnSpPr>
            <a:cxnSpLocks/>
          </p:cNvCxnSpPr>
          <p:nvPr/>
        </p:nvCxnSpPr>
        <p:spPr>
          <a:xfrm flipV="1">
            <a:off x="4674741" y="634532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2F2F4A-F5F6-4B13-8D2E-1ED854F21D9F}"/>
              </a:ext>
            </a:extLst>
          </p:cNvPr>
          <p:cNvCxnSpPr>
            <a:cxnSpLocks/>
          </p:cNvCxnSpPr>
          <p:nvPr/>
        </p:nvCxnSpPr>
        <p:spPr>
          <a:xfrm flipV="1">
            <a:off x="3642049" y="341323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9B2A0B-11B3-41CA-A4E3-9ACC808B12AF}"/>
              </a:ext>
            </a:extLst>
          </p:cNvPr>
          <p:cNvCxnSpPr>
            <a:cxnSpLocks/>
          </p:cNvCxnSpPr>
          <p:nvPr/>
        </p:nvCxnSpPr>
        <p:spPr>
          <a:xfrm flipV="1">
            <a:off x="2786874" y="341324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E1AF898-FEF8-4933-9B24-B1F03C812FD0}"/>
              </a:ext>
            </a:extLst>
          </p:cNvPr>
          <p:cNvSpPr txBox="1"/>
          <p:nvPr/>
        </p:nvSpPr>
        <p:spPr>
          <a:xfrm>
            <a:off x="4438461" y="4091024"/>
            <a:ext cx="1072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Alum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76F59F-F71A-419E-A26B-682167CF01AE}"/>
              </a:ext>
            </a:extLst>
          </p:cNvPr>
          <p:cNvSpPr txBox="1"/>
          <p:nvPr/>
        </p:nvSpPr>
        <p:spPr>
          <a:xfrm>
            <a:off x="3962025" y="4852083"/>
            <a:ext cx="1425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Hafnium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NPs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9DFE3B-E476-4248-90B4-131C4E5E7807}"/>
              </a:ext>
            </a:extLst>
          </p:cNvPr>
          <p:cNvCxnSpPr>
            <a:cxnSpLocks/>
          </p:cNvCxnSpPr>
          <p:nvPr/>
        </p:nvCxnSpPr>
        <p:spPr>
          <a:xfrm flipV="1">
            <a:off x="7213142" y="341325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8695BA-CD47-4A93-B5FA-953925EBF995}"/>
              </a:ext>
            </a:extLst>
          </p:cNvPr>
          <p:cNvCxnSpPr>
            <a:cxnSpLocks/>
          </p:cNvCxnSpPr>
          <p:nvPr/>
        </p:nvCxnSpPr>
        <p:spPr>
          <a:xfrm flipV="1">
            <a:off x="4576769" y="341324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99C63E-ECB0-4087-B4F0-93A3357C28E2}"/>
              </a:ext>
            </a:extLst>
          </p:cNvPr>
          <p:cNvCxnSpPr>
            <a:cxnSpLocks/>
          </p:cNvCxnSpPr>
          <p:nvPr/>
        </p:nvCxnSpPr>
        <p:spPr>
          <a:xfrm flipV="1">
            <a:off x="4520733" y="6151350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5D1DA8-C966-4A00-9338-F29241F972BA}"/>
              </a:ext>
            </a:extLst>
          </p:cNvPr>
          <p:cNvCxnSpPr>
            <a:cxnSpLocks/>
          </p:cNvCxnSpPr>
          <p:nvPr/>
        </p:nvCxnSpPr>
        <p:spPr>
          <a:xfrm flipV="1">
            <a:off x="4688685" y="634532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80D2D6-80DF-44CA-B12D-85515B4CE46C}"/>
              </a:ext>
            </a:extLst>
          </p:cNvPr>
          <p:cNvCxnSpPr>
            <a:cxnSpLocks/>
          </p:cNvCxnSpPr>
          <p:nvPr/>
        </p:nvCxnSpPr>
        <p:spPr>
          <a:xfrm flipV="1">
            <a:off x="7213142" y="6151350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CEF656-479D-B748-92F7-03764EA5FD55}"/>
              </a:ext>
            </a:extLst>
          </p:cNvPr>
          <p:cNvSpPr txBox="1"/>
          <p:nvPr/>
        </p:nvSpPr>
        <p:spPr>
          <a:xfrm>
            <a:off x="-63466" y="6612642"/>
            <a:ext cx="2930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Made in </a:t>
            </a:r>
            <a:r>
              <a:rPr lang="en-US" sz="1050" dirty="0" err="1"/>
              <a:t>Biorender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1F9CD-A337-D6F2-70CB-632BA12A6C84}"/>
              </a:ext>
            </a:extLst>
          </p:cNvPr>
          <p:cNvSpPr txBox="1"/>
          <p:nvPr/>
        </p:nvSpPr>
        <p:spPr>
          <a:xfrm>
            <a:off x="2559384" y="2051754"/>
            <a:ext cx="1171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Colloidal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Silver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030D44-7FF4-72B8-FCA6-489400F83B98}"/>
              </a:ext>
            </a:extLst>
          </p:cNvPr>
          <p:cNvCxnSpPr>
            <a:cxnSpLocks/>
          </p:cNvCxnSpPr>
          <p:nvPr/>
        </p:nvCxnSpPr>
        <p:spPr>
          <a:xfrm flipV="1">
            <a:off x="3561408" y="6290565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3A46BE-880D-E12E-F56C-A7F10F80400E}"/>
              </a:ext>
            </a:extLst>
          </p:cNvPr>
          <p:cNvCxnSpPr>
            <a:cxnSpLocks/>
          </p:cNvCxnSpPr>
          <p:nvPr/>
        </p:nvCxnSpPr>
        <p:spPr>
          <a:xfrm flipV="1">
            <a:off x="2752888" y="6290566"/>
            <a:ext cx="158621" cy="3220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9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BF707812-85FC-4785-851E-ED10585A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6910"/>
          <a:stretch/>
        </p:blipFill>
        <p:spPr>
          <a:xfrm>
            <a:off x="1862306" y="0"/>
            <a:ext cx="8154325" cy="6858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CF60569-9EE7-41DA-BCCB-186E2A4EBCD0}"/>
              </a:ext>
            </a:extLst>
          </p:cNvPr>
          <p:cNvSpPr txBox="1"/>
          <p:nvPr/>
        </p:nvSpPr>
        <p:spPr>
          <a:xfrm>
            <a:off x="1862306" y="5228597"/>
            <a:ext cx="658937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Viral </a:t>
            </a:r>
          </a:p>
          <a:p>
            <a:pPr algn="ctr">
              <a:lnSpc>
                <a:spcPts val="1100"/>
              </a:lnSpc>
            </a:pP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Vaccine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7CEB06-1185-4CD1-A9D8-751FFDF070E9}"/>
              </a:ext>
            </a:extLst>
          </p:cNvPr>
          <p:cNvSpPr txBox="1"/>
          <p:nvPr/>
        </p:nvSpPr>
        <p:spPr>
          <a:xfrm>
            <a:off x="4640619" y="2427231"/>
            <a:ext cx="12334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Mammalian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Cell Based Therapies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EC7DE6-F560-46A0-B67C-00E5C4BAD366}"/>
              </a:ext>
            </a:extLst>
          </p:cNvPr>
          <p:cNvSpPr txBox="1"/>
          <p:nvPr/>
        </p:nvSpPr>
        <p:spPr>
          <a:xfrm>
            <a:off x="5553074" y="5739484"/>
            <a:ext cx="110574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Protein/</a:t>
            </a:r>
          </a:p>
          <a:p>
            <a:r>
              <a:rPr lang="en-US" sz="1000" dirty="0"/>
              <a:t>Nucleic </a:t>
            </a:r>
          </a:p>
          <a:p>
            <a:r>
              <a:rPr lang="en-US" sz="1000" dirty="0"/>
              <a:t>Acid NP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B6B4B8-5356-4394-8B3A-2D652B1D6D59}"/>
              </a:ext>
            </a:extLst>
          </p:cNvPr>
          <p:cNvSpPr txBox="1"/>
          <p:nvPr/>
        </p:nvSpPr>
        <p:spPr>
          <a:xfrm>
            <a:off x="6104847" y="4949034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Liposome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BFD1BA-D8B2-4AC9-B2FB-CE34F826BD3A}"/>
              </a:ext>
            </a:extLst>
          </p:cNvPr>
          <p:cNvSpPr txBox="1"/>
          <p:nvPr/>
        </p:nvSpPr>
        <p:spPr>
          <a:xfrm>
            <a:off x="6520360" y="3054541"/>
            <a:ext cx="128953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Virus-like </a:t>
            </a:r>
          </a:p>
          <a:p>
            <a:r>
              <a:rPr lang="en-US" sz="1000" dirty="0"/>
              <a:t>Particle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B55970B-7EE7-41AC-A27E-44BC174F5A40}"/>
              </a:ext>
            </a:extLst>
          </p:cNvPr>
          <p:cNvSpPr txBox="1"/>
          <p:nvPr/>
        </p:nvSpPr>
        <p:spPr>
          <a:xfrm>
            <a:off x="6419150" y="3759724"/>
            <a:ext cx="139074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Albumin NP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AB95FF-681D-4559-9776-41BCD0C72825}"/>
              </a:ext>
            </a:extLst>
          </p:cNvPr>
          <p:cNvSpPr txBox="1"/>
          <p:nvPr/>
        </p:nvSpPr>
        <p:spPr>
          <a:xfrm>
            <a:off x="6630545" y="2004225"/>
            <a:ext cx="964049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Exosomes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E9019CD-74EE-421D-939E-CD9852E0E6FE}"/>
              </a:ext>
            </a:extLst>
          </p:cNvPr>
          <p:cNvSpPr txBox="1"/>
          <p:nvPr/>
        </p:nvSpPr>
        <p:spPr>
          <a:xfrm>
            <a:off x="6915361" y="1229142"/>
            <a:ext cx="89453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Lipid Discs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EB5D74-FEE8-4828-AAFF-F2451F939DB5}"/>
              </a:ext>
            </a:extLst>
          </p:cNvPr>
          <p:cNvSpPr txBox="1"/>
          <p:nvPr/>
        </p:nvSpPr>
        <p:spPr>
          <a:xfrm>
            <a:off x="7099277" y="412223"/>
            <a:ext cx="92577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Viral </a:t>
            </a:r>
          </a:p>
          <a:p>
            <a:r>
              <a:rPr lang="en-US" sz="1000" dirty="0"/>
              <a:t>Vector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6655CD-2551-479C-860F-21DDBBAFF1BD}"/>
              </a:ext>
            </a:extLst>
          </p:cNvPr>
          <p:cNvSpPr txBox="1"/>
          <p:nvPr/>
        </p:nvSpPr>
        <p:spPr>
          <a:xfrm>
            <a:off x="7498476" y="5395400"/>
            <a:ext cx="119431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PEGylation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9D00713-CFD8-46F6-87D5-8DEA3A161BAA}"/>
              </a:ext>
            </a:extLst>
          </p:cNvPr>
          <p:cNvSpPr txBox="1"/>
          <p:nvPr/>
        </p:nvSpPr>
        <p:spPr>
          <a:xfrm>
            <a:off x="8597027" y="2277506"/>
            <a:ext cx="115340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Polyplexes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F9875E-A4D4-4500-870A-A15A05A0B2D0}"/>
              </a:ext>
            </a:extLst>
          </p:cNvPr>
          <p:cNvSpPr txBox="1"/>
          <p:nvPr/>
        </p:nvSpPr>
        <p:spPr>
          <a:xfrm>
            <a:off x="8694109" y="3010404"/>
            <a:ext cx="107817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Lipid/Nucleic </a:t>
            </a:r>
          </a:p>
          <a:p>
            <a:r>
              <a:rPr lang="en-US" sz="1000" dirty="0"/>
              <a:t>Acid NPs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0B57D5-5609-4EEF-9BCF-8F7C1409CDB1}"/>
              </a:ext>
            </a:extLst>
          </p:cNvPr>
          <p:cNvSpPr txBox="1"/>
          <p:nvPr/>
        </p:nvSpPr>
        <p:spPr>
          <a:xfrm>
            <a:off x="9257593" y="5882985"/>
            <a:ext cx="14045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Targeted PEGylated Liposome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BB4219-6421-40B8-8C00-C1293CB3F2A0}"/>
              </a:ext>
            </a:extLst>
          </p:cNvPr>
          <p:cNvSpPr txBox="1"/>
          <p:nvPr/>
        </p:nvSpPr>
        <p:spPr>
          <a:xfrm>
            <a:off x="9365049" y="460951"/>
            <a:ext cx="153967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Metal </a:t>
            </a:r>
          </a:p>
          <a:p>
            <a:r>
              <a:rPr lang="en-US" sz="1000" dirty="0"/>
              <a:t>Organic </a:t>
            </a:r>
          </a:p>
          <a:p>
            <a:r>
              <a:rPr lang="en-US" sz="1000" dirty="0"/>
              <a:t>Framework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2F2F4A-F5F6-4B13-8D2E-1ED854F21D9F}"/>
              </a:ext>
            </a:extLst>
          </p:cNvPr>
          <p:cNvCxnSpPr>
            <a:cxnSpLocks/>
          </p:cNvCxnSpPr>
          <p:nvPr/>
        </p:nvCxnSpPr>
        <p:spPr>
          <a:xfrm flipV="1">
            <a:off x="2376315" y="209433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9B2A0B-11B3-41CA-A4E3-9ACC808B12AF}"/>
              </a:ext>
            </a:extLst>
          </p:cNvPr>
          <p:cNvCxnSpPr>
            <a:cxnSpLocks/>
          </p:cNvCxnSpPr>
          <p:nvPr/>
        </p:nvCxnSpPr>
        <p:spPr>
          <a:xfrm flipV="1">
            <a:off x="2939435" y="172738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D51105-CB5B-4F28-BC6D-9719725C10FC}"/>
              </a:ext>
            </a:extLst>
          </p:cNvPr>
          <p:cNvCxnSpPr>
            <a:cxnSpLocks/>
          </p:cNvCxnSpPr>
          <p:nvPr/>
        </p:nvCxnSpPr>
        <p:spPr>
          <a:xfrm flipV="1">
            <a:off x="4121111" y="6277478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47FF1F8-7ED0-49F8-966F-F8C6F340018E}"/>
              </a:ext>
            </a:extLst>
          </p:cNvPr>
          <p:cNvSpPr txBox="1"/>
          <p:nvPr/>
        </p:nvSpPr>
        <p:spPr>
          <a:xfrm>
            <a:off x="8363903" y="3896673"/>
            <a:ext cx="109871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DNA</a:t>
            </a:r>
          </a:p>
          <a:p>
            <a:r>
              <a:rPr lang="en-US" sz="1000" dirty="0"/>
              <a:t>Origami</a:t>
            </a:r>
          </a:p>
          <a:p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6B04E8-96C5-44D2-A7EA-ECD1BF84FBE7}"/>
              </a:ext>
            </a:extLst>
          </p:cNvPr>
          <p:cNvSpPr txBox="1"/>
          <p:nvPr/>
        </p:nvSpPr>
        <p:spPr>
          <a:xfrm>
            <a:off x="8833270" y="1502954"/>
            <a:ext cx="107817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CAR T cells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B39264-75DE-46AC-8ED6-C0A9F6B940F2}"/>
              </a:ext>
            </a:extLst>
          </p:cNvPr>
          <p:cNvSpPr txBox="1"/>
          <p:nvPr/>
        </p:nvSpPr>
        <p:spPr>
          <a:xfrm>
            <a:off x="6977369" y="5660549"/>
            <a:ext cx="61722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Stem</a:t>
            </a:r>
          </a:p>
          <a:p>
            <a:r>
              <a:rPr lang="en-US" sz="1000" dirty="0"/>
              <a:t>Cells</a:t>
            </a:r>
          </a:p>
          <a:p>
            <a:endParaRPr lang="en-US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95AD2A-9B41-47E2-B09E-3D0B1B01A08C}"/>
              </a:ext>
            </a:extLst>
          </p:cNvPr>
          <p:cNvSpPr txBox="1"/>
          <p:nvPr/>
        </p:nvSpPr>
        <p:spPr>
          <a:xfrm>
            <a:off x="4249820" y="3801542"/>
            <a:ext cx="123349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Minicell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83263A-7A61-4C34-B7B7-FD8ADF975EB6}"/>
              </a:ext>
            </a:extLst>
          </p:cNvPr>
          <p:cNvSpPr txBox="1"/>
          <p:nvPr/>
        </p:nvSpPr>
        <p:spPr>
          <a:xfrm>
            <a:off x="3333090" y="5454055"/>
            <a:ext cx="1226545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Cyclodextrin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9DFE3B-E476-4248-90B4-131C4E5E7807}"/>
              </a:ext>
            </a:extLst>
          </p:cNvPr>
          <p:cNvCxnSpPr>
            <a:cxnSpLocks/>
          </p:cNvCxnSpPr>
          <p:nvPr/>
        </p:nvCxnSpPr>
        <p:spPr>
          <a:xfrm flipV="1">
            <a:off x="4121111" y="138876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8695BA-CD47-4A93-B5FA-953925EBF995}"/>
              </a:ext>
            </a:extLst>
          </p:cNvPr>
          <p:cNvCxnSpPr>
            <a:cxnSpLocks/>
          </p:cNvCxnSpPr>
          <p:nvPr/>
        </p:nvCxnSpPr>
        <p:spPr>
          <a:xfrm flipV="1">
            <a:off x="4763076" y="114077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99C63E-ECB0-4087-B4F0-93A3357C28E2}"/>
              </a:ext>
            </a:extLst>
          </p:cNvPr>
          <p:cNvCxnSpPr>
            <a:cxnSpLocks/>
          </p:cNvCxnSpPr>
          <p:nvPr/>
        </p:nvCxnSpPr>
        <p:spPr>
          <a:xfrm flipV="1">
            <a:off x="2376315" y="6374468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BB4E31-37CD-4B47-89D8-EC1F0D80E1AC}"/>
              </a:ext>
            </a:extLst>
          </p:cNvPr>
          <p:cNvCxnSpPr>
            <a:cxnSpLocks/>
          </p:cNvCxnSpPr>
          <p:nvPr/>
        </p:nvCxnSpPr>
        <p:spPr>
          <a:xfrm flipV="1">
            <a:off x="2939435" y="6459076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364364-389F-46D9-B8E1-E42ABE6D9CA3}"/>
              </a:ext>
            </a:extLst>
          </p:cNvPr>
          <p:cNvCxnSpPr>
            <a:cxnSpLocks/>
          </p:cNvCxnSpPr>
          <p:nvPr/>
        </p:nvCxnSpPr>
        <p:spPr>
          <a:xfrm flipV="1">
            <a:off x="3528751" y="6361289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5D1DA8-C966-4A00-9338-F29241F972BA}"/>
              </a:ext>
            </a:extLst>
          </p:cNvPr>
          <p:cNvCxnSpPr>
            <a:cxnSpLocks/>
          </p:cNvCxnSpPr>
          <p:nvPr/>
        </p:nvCxnSpPr>
        <p:spPr>
          <a:xfrm flipV="1">
            <a:off x="4763076" y="6225801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214E915-D7BF-47D0-9C75-E102879C045C}"/>
              </a:ext>
            </a:extLst>
          </p:cNvPr>
          <p:cNvSpPr txBox="1"/>
          <p:nvPr/>
        </p:nvSpPr>
        <p:spPr>
          <a:xfrm>
            <a:off x="9314370" y="4966487"/>
            <a:ext cx="14045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Membrane</a:t>
            </a:r>
          </a:p>
          <a:p>
            <a:r>
              <a:rPr lang="en-US" sz="1000" dirty="0"/>
              <a:t>Coated NPs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50780B-371F-416E-B210-E64514002DB6}"/>
              </a:ext>
            </a:extLst>
          </p:cNvPr>
          <p:cNvSpPr txBox="1"/>
          <p:nvPr/>
        </p:nvSpPr>
        <p:spPr>
          <a:xfrm>
            <a:off x="2688114" y="5208169"/>
            <a:ext cx="10175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Non-Viral </a:t>
            </a:r>
          </a:p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Microbes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7D52F58-A335-46CD-A869-655FC44423FB}"/>
              </a:ext>
            </a:extLst>
          </p:cNvPr>
          <p:cNvCxnSpPr>
            <a:cxnSpLocks/>
          </p:cNvCxnSpPr>
          <p:nvPr/>
        </p:nvCxnSpPr>
        <p:spPr>
          <a:xfrm flipV="1">
            <a:off x="3528751" y="10172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E5A6AAC-2BDA-4621-A0B8-EA5B86920413}"/>
              </a:ext>
            </a:extLst>
          </p:cNvPr>
          <p:cNvSpPr txBox="1"/>
          <p:nvPr/>
        </p:nvSpPr>
        <p:spPr>
          <a:xfrm>
            <a:off x="3608059" y="4437734"/>
            <a:ext cx="123349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Antibody 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Drug Conjugate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60C39-2C05-3180-FBC7-08D0AD305FF7}"/>
              </a:ext>
            </a:extLst>
          </p:cNvPr>
          <p:cNvSpPr txBox="1"/>
          <p:nvPr/>
        </p:nvSpPr>
        <p:spPr>
          <a:xfrm>
            <a:off x="-63466" y="6659295"/>
            <a:ext cx="2930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Made in </a:t>
            </a:r>
            <a:r>
              <a:rPr lang="en-US" sz="1050" dirty="0" err="1"/>
              <a:t>Biorender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7858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D242EE43-BBAB-A44B-10A8-B0566D65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98" y="0"/>
            <a:ext cx="9303004" cy="68580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E3888BF-547B-4D6F-8075-BD89214F1275}"/>
              </a:ext>
            </a:extLst>
          </p:cNvPr>
          <p:cNvSpPr txBox="1"/>
          <p:nvPr/>
        </p:nvSpPr>
        <p:spPr>
          <a:xfrm>
            <a:off x="107658" y="5814045"/>
            <a:ext cx="169306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50" dirty="0">
                <a:solidFill>
                  <a:schemeClr val="tx1"/>
                </a:solidFill>
              </a:rPr>
              <a:t>Polymer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Drug</a:t>
            </a:r>
          </a:p>
          <a:p>
            <a:r>
              <a:rPr lang="en-US" sz="1050" dirty="0">
                <a:solidFill>
                  <a:schemeClr val="tx1"/>
                </a:solidFill>
              </a:rPr>
              <a:t>Conjugate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32BF36-E6B8-4131-9FB6-D5A73AE28140}"/>
              </a:ext>
            </a:extLst>
          </p:cNvPr>
          <p:cNvSpPr txBox="1"/>
          <p:nvPr/>
        </p:nvSpPr>
        <p:spPr>
          <a:xfrm>
            <a:off x="1672854" y="5057352"/>
            <a:ext cx="166062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Hydrogels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A70A127-1140-4A1B-8012-BE900BDC8A1A}"/>
              </a:ext>
            </a:extLst>
          </p:cNvPr>
          <p:cNvSpPr txBox="1"/>
          <p:nvPr/>
        </p:nvSpPr>
        <p:spPr>
          <a:xfrm>
            <a:off x="1762593" y="4113905"/>
            <a:ext cx="74057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Polymer </a:t>
            </a:r>
          </a:p>
          <a:p>
            <a:r>
              <a:rPr lang="en-US" dirty="0"/>
              <a:t>Micelle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4D0D685-56B3-4AB7-BA8D-F0E98041B14D}"/>
              </a:ext>
            </a:extLst>
          </p:cNvPr>
          <p:cNvSpPr txBox="1"/>
          <p:nvPr/>
        </p:nvSpPr>
        <p:spPr>
          <a:xfrm>
            <a:off x="1910043" y="3410320"/>
            <a:ext cx="118624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Nanocrystals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B6B4B8-5356-4394-8B3A-2D652B1D6D59}"/>
              </a:ext>
            </a:extLst>
          </p:cNvPr>
          <p:cNvSpPr txBox="1"/>
          <p:nvPr/>
        </p:nvSpPr>
        <p:spPr>
          <a:xfrm>
            <a:off x="2344962" y="1572200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Liposome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E9019CD-74EE-421D-939E-CD9852E0E6FE}"/>
              </a:ext>
            </a:extLst>
          </p:cNvPr>
          <p:cNvSpPr txBox="1"/>
          <p:nvPr/>
        </p:nvSpPr>
        <p:spPr>
          <a:xfrm>
            <a:off x="4118670" y="5467138"/>
            <a:ext cx="89453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Lipid Discs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8665F8-9663-4628-BA44-EF8BDE73F9EA}"/>
              </a:ext>
            </a:extLst>
          </p:cNvPr>
          <p:cNvSpPr txBox="1"/>
          <p:nvPr/>
        </p:nvSpPr>
        <p:spPr>
          <a:xfrm>
            <a:off x="3550606" y="4159243"/>
            <a:ext cx="822647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Polymeric </a:t>
            </a:r>
          </a:p>
          <a:p>
            <a:r>
              <a:rPr lang="en-US" dirty="0"/>
              <a:t>Particles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6655CD-2551-479C-860F-21DDBBAFF1BD}"/>
              </a:ext>
            </a:extLst>
          </p:cNvPr>
          <p:cNvSpPr txBox="1"/>
          <p:nvPr/>
        </p:nvSpPr>
        <p:spPr>
          <a:xfrm>
            <a:off x="3968777" y="3001778"/>
            <a:ext cx="119431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PEGylation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FCD21E6-A907-429C-A7B8-D643893D3BDC}"/>
              </a:ext>
            </a:extLst>
          </p:cNvPr>
          <p:cNvSpPr txBox="1"/>
          <p:nvPr/>
        </p:nvSpPr>
        <p:spPr>
          <a:xfrm>
            <a:off x="4197578" y="2091730"/>
            <a:ext cx="113546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Dendrimer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790070-1B89-4480-9789-11E718A15AB6}"/>
              </a:ext>
            </a:extLst>
          </p:cNvPr>
          <p:cNvSpPr txBox="1"/>
          <p:nvPr/>
        </p:nvSpPr>
        <p:spPr>
          <a:xfrm>
            <a:off x="4925666" y="395354"/>
            <a:ext cx="12264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Quantum </a:t>
            </a:r>
          </a:p>
          <a:p>
            <a:r>
              <a:rPr lang="en-US" dirty="0"/>
              <a:t>Dot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9D00713-CFD8-46F6-87D5-8DEA3A161BAA}"/>
              </a:ext>
            </a:extLst>
          </p:cNvPr>
          <p:cNvSpPr txBox="1"/>
          <p:nvPr/>
        </p:nvSpPr>
        <p:spPr>
          <a:xfrm>
            <a:off x="5163095" y="4690825"/>
            <a:ext cx="115340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Polyplexes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F9875E-A4D4-4500-870A-A15A05A0B2D0}"/>
              </a:ext>
            </a:extLst>
          </p:cNvPr>
          <p:cNvSpPr txBox="1"/>
          <p:nvPr/>
        </p:nvSpPr>
        <p:spPr>
          <a:xfrm>
            <a:off x="5013203" y="5532619"/>
            <a:ext cx="1527644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Lipid/Nucleic Acid NPs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12908A7-D818-40C2-B38F-98B111FD9E6E}"/>
              </a:ext>
            </a:extLst>
          </p:cNvPr>
          <p:cNvSpPr txBox="1"/>
          <p:nvPr/>
        </p:nvSpPr>
        <p:spPr>
          <a:xfrm>
            <a:off x="6714494" y="3305282"/>
            <a:ext cx="1527644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Carbon </a:t>
            </a:r>
          </a:p>
          <a:p>
            <a:r>
              <a:rPr lang="en-US" dirty="0"/>
              <a:t>Nanotube</a:t>
            </a:r>
          </a:p>
          <a:p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0B57D5-5609-4EEF-9BCF-8F7C1409CDB1}"/>
              </a:ext>
            </a:extLst>
          </p:cNvPr>
          <p:cNvSpPr txBox="1"/>
          <p:nvPr/>
        </p:nvSpPr>
        <p:spPr>
          <a:xfrm>
            <a:off x="6938929" y="2384299"/>
            <a:ext cx="14045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Targeted PEGylated Liposome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BB4219-6421-40B8-8C00-C1293CB3F2A0}"/>
              </a:ext>
            </a:extLst>
          </p:cNvPr>
          <p:cNvSpPr txBox="1"/>
          <p:nvPr/>
        </p:nvSpPr>
        <p:spPr>
          <a:xfrm>
            <a:off x="6540847" y="3971946"/>
            <a:ext cx="129767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Metal Organic </a:t>
            </a:r>
          </a:p>
          <a:p>
            <a:r>
              <a:rPr lang="en-US" dirty="0"/>
              <a:t>Framework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C21B286-B7B2-426F-8100-C514B688A586}"/>
              </a:ext>
            </a:extLst>
          </p:cNvPr>
          <p:cNvSpPr txBox="1"/>
          <p:nvPr/>
        </p:nvSpPr>
        <p:spPr>
          <a:xfrm>
            <a:off x="7331377" y="5955526"/>
            <a:ext cx="151962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Polymersomes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20C1C33-FCC9-42F2-A2DD-6ED220C5C514}"/>
              </a:ext>
            </a:extLst>
          </p:cNvPr>
          <p:cNvSpPr txBox="1"/>
          <p:nvPr/>
        </p:nvSpPr>
        <p:spPr>
          <a:xfrm>
            <a:off x="7794093" y="5120574"/>
            <a:ext cx="1098717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Microneedles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B2C3D1E-9B90-4721-A508-8DF2E869E08C}"/>
              </a:ext>
            </a:extLst>
          </p:cNvPr>
          <p:cNvSpPr txBox="1"/>
          <p:nvPr/>
        </p:nvSpPr>
        <p:spPr>
          <a:xfrm>
            <a:off x="8410935" y="4208906"/>
            <a:ext cx="109871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PRINT </a:t>
            </a:r>
          </a:p>
          <a:p>
            <a:r>
              <a:rPr lang="en-US" dirty="0"/>
              <a:t>Particles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D8C1C05-BAFE-4F7D-B83D-1E84FF0FBD89}"/>
              </a:ext>
            </a:extLst>
          </p:cNvPr>
          <p:cNvSpPr txBox="1"/>
          <p:nvPr/>
        </p:nvSpPr>
        <p:spPr>
          <a:xfrm>
            <a:off x="7279173" y="614313"/>
            <a:ext cx="157182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PEGylated </a:t>
            </a:r>
          </a:p>
          <a:p>
            <a:r>
              <a:rPr lang="en-US" dirty="0"/>
              <a:t>Polymer NP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D51105-CB5B-4F28-BC6D-9719725C10FC}"/>
              </a:ext>
            </a:extLst>
          </p:cNvPr>
          <p:cNvCxnSpPr>
            <a:cxnSpLocks/>
          </p:cNvCxnSpPr>
          <p:nvPr/>
        </p:nvCxnSpPr>
        <p:spPr>
          <a:xfrm flipV="1">
            <a:off x="3269849" y="604384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47FF1F8-7ED0-49F8-966F-F8C6F340018E}"/>
              </a:ext>
            </a:extLst>
          </p:cNvPr>
          <p:cNvSpPr txBox="1"/>
          <p:nvPr/>
        </p:nvSpPr>
        <p:spPr>
          <a:xfrm>
            <a:off x="4376308" y="1415079"/>
            <a:ext cx="109871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DNA</a:t>
            </a:r>
          </a:p>
          <a:p>
            <a:r>
              <a:rPr lang="en-US" dirty="0"/>
              <a:t>Origami</a:t>
            </a:r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C24BA4-9432-4281-B60E-D71F095EE27E}"/>
              </a:ext>
            </a:extLst>
          </p:cNvPr>
          <p:cNvSpPr txBox="1"/>
          <p:nvPr/>
        </p:nvSpPr>
        <p:spPr>
          <a:xfrm>
            <a:off x="4120544" y="5927141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Microbubbles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795A20-9D9D-476E-B96A-9BC36CA15D6D}"/>
              </a:ext>
            </a:extLst>
          </p:cNvPr>
          <p:cNvSpPr txBox="1"/>
          <p:nvPr/>
        </p:nvSpPr>
        <p:spPr>
          <a:xfrm>
            <a:off x="1858398" y="2384299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Layer-by-Layer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14E915-D7BF-47D0-9C75-E102879C045C}"/>
              </a:ext>
            </a:extLst>
          </p:cNvPr>
          <p:cNvSpPr txBox="1"/>
          <p:nvPr/>
        </p:nvSpPr>
        <p:spPr>
          <a:xfrm>
            <a:off x="7136263" y="1549347"/>
            <a:ext cx="14045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Membrane</a:t>
            </a:r>
          </a:p>
          <a:p>
            <a:r>
              <a:rPr lang="en-US" dirty="0"/>
              <a:t>Coated NPs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88100-2620-C11D-06B2-D45FEEA51CD7}"/>
              </a:ext>
            </a:extLst>
          </p:cNvPr>
          <p:cNvSpPr txBox="1"/>
          <p:nvPr/>
        </p:nvSpPr>
        <p:spPr>
          <a:xfrm>
            <a:off x="-63466" y="6659295"/>
            <a:ext cx="2930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Made in </a:t>
            </a:r>
            <a:r>
              <a:rPr lang="en-US" sz="1050" dirty="0" err="1"/>
              <a:t>Biorender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1045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699AE656-6B02-47F1-A454-CAD9C327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0"/>
            <a:ext cx="9144000" cy="6858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9E18822-534C-AA53-C526-CC9BB5119513}"/>
              </a:ext>
            </a:extLst>
          </p:cNvPr>
          <p:cNvSpPr txBox="1"/>
          <p:nvPr/>
        </p:nvSpPr>
        <p:spPr>
          <a:xfrm>
            <a:off x="2144151" y="5813580"/>
            <a:ext cx="132719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Viral Vaccine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Approved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Pre-FDA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76B8B5-AAA0-2E58-D71E-5A31305EA39C}"/>
              </a:ext>
            </a:extLst>
          </p:cNvPr>
          <p:cNvSpPr txBox="1"/>
          <p:nvPr/>
        </p:nvSpPr>
        <p:spPr>
          <a:xfrm>
            <a:off x="5520143" y="238895"/>
            <a:ext cx="1072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Intralipid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7C1E76-99CB-96F7-6163-36CDAD70B35A}"/>
              </a:ext>
            </a:extLst>
          </p:cNvPr>
          <p:cNvSpPr txBox="1"/>
          <p:nvPr/>
        </p:nvSpPr>
        <p:spPr>
          <a:xfrm>
            <a:off x="4571273" y="5635401"/>
            <a:ext cx="184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Mammalian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Based Therapies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Provenge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2F04F7-D9A7-B75A-A27F-B39F48172368}"/>
              </a:ext>
            </a:extLst>
          </p:cNvPr>
          <p:cNvSpPr txBox="1"/>
          <p:nvPr/>
        </p:nvSpPr>
        <p:spPr>
          <a:xfrm>
            <a:off x="5507610" y="1968093"/>
            <a:ext cx="16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Diphtheria Vaccine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1932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CED063-E3E3-4817-A117-C93BD0C52B3F}"/>
              </a:ext>
            </a:extLst>
          </p:cNvPr>
          <p:cNvSpPr txBox="1"/>
          <p:nvPr/>
        </p:nvSpPr>
        <p:spPr>
          <a:xfrm>
            <a:off x="6841398" y="3993033"/>
            <a:ext cx="113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Hydrogels</a:t>
            </a:r>
          </a:p>
          <a:p>
            <a:pPr algn="ctr"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Soflens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E84C04-A1BC-C227-2B44-7B68402F4B47}"/>
              </a:ext>
            </a:extLst>
          </p:cNvPr>
          <p:cNvSpPr txBox="1"/>
          <p:nvPr/>
        </p:nvSpPr>
        <p:spPr>
          <a:xfrm>
            <a:off x="6967366" y="3028106"/>
            <a:ext cx="1186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Nanocrystals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DEF948-AC0F-18FD-1C61-0EED72A02438}"/>
              </a:ext>
            </a:extLst>
          </p:cNvPr>
          <p:cNvSpPr txBox="1"/>
          <p:nvPr/>
        </p:nvSpPr>
        <p:spPr>
          <a:xfrm>
            <a:off x="7276604" y="2103432"/>
            <a:ext cx="1289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Liposome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Doxil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8E38C4D-3CF5-7953-2CA0-6CBD783F3F7C}"/>
              </a:ext>
            </a:extLst>
          </p:cNvPr>
          <p:cNvSpPr txBox="1"/>
          <p:nvPr/>
        </p:nvSpPr>
        <p:spPr>
          <a:xfrm>
            <a:off x="7501741" y="5745633"/>
            <a:ext cx="1289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Virus-like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052314-D55D-640B-FACF-448C26D9D3AB}"/>
              </a:ext>
            </a:extLst>
          </p:cNvPr>
          <p:cNvSpPr txBox="1"/>
          <p:nvPr/>
        </p:nvSpPr>
        <p:spPr>
          <a:xfrm>
            <a:off x="7387632" y="1061909"/>
            <a:ext cx="173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Albumin NP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Abraxane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365FCF-BBAA-D104-97B8-F69D7A5BB49F}"/>
              </a:ext>
            </a:extLst>
          </p:cNvPr>
          <p:cNvSpPr txBox="1"/>
          <p:nvPr/>
        </p:nvSpPr>
        <p:spPr>
          <a:xfrm>
            <a:off x="9422605" y="4892851"/>
            <a:ext cx="1035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Lipid Discs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Amphotec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E5439E-E4E8-1F59-B6FE-304136F1A626}"/>
              </a:ext>
            </a:extLst>
          </p:cNvPr>
          <p:cNvSpPr txBox="1"/>
          <p:nvPr/>
        </p:nvSpPr>
        <p:spPr>
          <a:xfrm>
            <a:off x="9449050" y="3984945"/>
            <a:ext cx="925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Viral Vector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1D2CAB-A302-542F-9868-E332B61A1C93}"/>
              </a:ext>
            </a:extLst>
          </p:cNvPr>
          <p:cNvSpPr txBox="1"/>
          <p:nvPr/>
        </p:nvSpPr>
        <p:spPr>
          <a:xfrm>
            <a:off x="9711297" y="3070172"/>
            <a:ext cx="1492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Polymeric Particles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Lupron depot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C2B089-974A-64DE-9F57-1371F0BD9CA2}"/>
              </a:ext>
            </a:extLst>
          </p:cNvPr>
          <p:cNvSpPr txBox="1"/>
          <p:nvPr/>
        </p:nvSpPr>
        <p:spPr>
          <a:xfrm>
            <a:off x="9939578" y="2219521"/>
            <a:ext cx="1194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PEGylation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Adagen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A3515F-5363-551B-C4FF-7E4DFFF94F23}"/>
              </a:ext>
            </a:extLst>
          </p:cNvPr>
          <p:cNvSpPr txBox="1"/>
          <p:nvPr/>
        </p:nvSpPr>
        <p:spPr>
          <a:xfrm>
            <a:off x="10457756" y="345700"/>
            <a:ext cx="1528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Lipid/Nucleic Acid NPs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Onpattro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CAA18B4-BFBF-FE24-D952-F31223BC1E7B}"/>
              </a:ext>
            </a:extLst>
          </p:cNvPr>
          <p:cNvCxnSpPr>
            <a:cxnSpLocks/>
          </p:cNvCxnSpPr>
          <p:nvPr/>
        </p:nvCxnSpPr>
        <p:spPr>
          <a:xfrm flipV="1">
            <a:off x="2195848" y="50597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064F1C9-6C76-7A8A-6267-FBCA0839B78C}"/>
              </a:ext>
            </a:extLst>
          </p:cNvPr>
          <p:cNvCxnSpPr>
            <a:cxnSpLocks/>
          </p:cNvCxnSpPr>
          <p:nvPr/>
        </p:nvCxnSpPr>
        <p:spPr>
          <a:xfrm flipV="1">
            <a:off x="2970804" y="32147"/>
            <a:ext cx="114398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707DA2-5107-EC08-8D17-F8B5A41929D2}"/>
              </a:ext>
            </a:extLst>
          </p:cNvPr>
          <p:cNvCxnSpPr>
            <a:cxnSpLocks/>
          </p:cNvCxnSpPr>
          <p:nvPr/>
        </p:nvCxnSpPr>
        <p:spPr>
          <a:xfrm flipV="1">
            <a:off x="3566581" y="604384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A7BDC4F-7FA2-8A8F-F2A9-F022F1BD2ED5}"/>
              </a:ext>
            </a:extLst>
          </p:cNvPr>
          <p:cNvSpPr txBox="1"/>
          <p:nvPr/>
        </p:nvSpPr>
        <p:spPr>
          <a:xfrm>
            <a:off x="10437291" y="5787814"/>
            <a:ext cx="107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 T cells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Kymriah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C9D1F70-60EF-A47C-5CCE-62BB4D783B08}"/>
              </a:ext>
            </a:extLst>
          </p:cNvPr>
          <p:cNvSpPr txBox="1"/>
          <p:nvPr/>
        </p:nvSpPr>
        <p:spPr>
          <a:xfrm>
            <a:off x="10122622" y="1368871"/>
            <a:ext cx="1437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Hemacord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45CE46-CAF2-BF40-0E67-2D25706635F2}"/>
              </a:ext>
            </a:extLst>
          </p:cNvPr>
          <p:cNvSpPr txBox="1"/>
          <p:nvPr/>
        </p:nvSpPr>
        <p:spPr>
          <a:xfrm>
            <a:off x="2737691" y="2673022"/>
            <a:ext cx="170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Cyclodextrin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Beta-cyclodextrin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E22955-604D-BB1D-6185-50DE99C8B8C6}"/>
              </a:ext>
            </a:extLst>
          </p:cNvPr>
          <p:cNvCxnSpPr>
            <a:cxnSpLocks/>
          </p:cNvCxnSpPr>
          <p:nvPr/>
        </p:nvCxnSpPr>
        <p:spPr>
          <a:xfrm flipV="1">
            <a:off x="3725202" y="59456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B6818B5-B9F5-2E71-78E4-2589C5E6228A}"/>
              </a:ext>
            </a:extLst>
          </p:cNvPr>
          <p:cNvCxnSpPr>
            <a:cxnSpLocks/>
          </p:cNvCxnSpPr>
          <p:nvPr/>
        </p:nvCxnSpPr>
        <p:spPr>
          <a:xfrm flipV="1">
            <a:off x="4523859" y="77648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53317E0-1BC5-6D81-FA1E-75F36067509B}"/>
              </a:ext>
            </a:extLst>
          </p:cNvPr>
          <p:cNvCxnSpPr>
            <a:cxnSpLocks/>
          </p:cNvCxnSpPr>
          <p:nvPr/>
        </p:nvCxnSpPr>
        <p:spPr>
          <a:xfrm flipV="1">
            <a:off x="2195887" y="6422459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51383C6-0765-9F66-DAA4-D5C88CEE9686}"/>
              </a:ext>
            </a:extLst>
          </p:cNvPr>
          <p:cNvCxnSpPr>
            <a:cxnSpLocks/>
          </p:cNvCxnSpPr>
          <p:nvPr/>
        </p:nvCxnSpPr>
        <p:spPr>
          <a:xfrm flipV="1">
            <a:off x="2941563" y="6410639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03F384E-BEF9-FDC3-BD06-F9D97A4F9D2C}"/>
              </a:ext>
            </a:extLst>
          </p:cNvPr>
          <p:cNvCxnSpPr>
            <a:cxnSpLocks/>
          </p:cNvCxnSpPr>
          <p:nvPr/>
        </p:nvCxnSpPr>
        <p:spPr>
          <a:xfrm flipV="1">
            <a:off x="3724825" y="6402223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2642EC6-D219-A972-B9D7-37127C9BBA07}"/>
              </a:ext>
            </a:extLst>
          </p:cNvPr>
          <p:cNvCxnSpPr>
            <a:cxnSpLocks/>
          </p:cNvCxnSpPr>
          <p:nvPr/>
        </p:nvCxnSpPr>
        <p:spPr>
          <a:xfrm flipV="1">
            <a:off x="4505199" y="6382646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CB7ED15-57F6-73EE-E94C-87D2B540B82D}"/>
              </a:ext>
            </a:extLst>
          </p:cNvPr>
          <p:cNvSpPr txBox="1"/>
          <p:nvPr/>
        </p:nvSpPr>
        <p:spPr>
          <a:xfrm>
            <a:off x="6200438" y="4658039"/>
            <a:ext cx="184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Polymer Drug Conjugate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Adcetris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9123E8-73BD-7BB9-16D9-920B32A7CC32}"/>
              </a:ext>
            </a:extLst>
          </p:cNvPr>
          <p:cNvSpPr txBox="1"/>
          <p:nvPr/>
        </p:nvSpPr>
        <p:spPr>
          <a:xfrm>
            <a:off x="3248267" y="1753550"/>
            <a:ext cx="2023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Drug Conjugate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Adcetris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E6B76C7-1040-074F-F557-7D5BE4D6AF37}"/>
              </a:ext>
            </a:extLst>
          </p:cNvPr>
          <p:cNvCxnSpPr>
            <a:cxnSpLocks/>
          </p:cNvCxnSpPr>
          <p:nvPr/>
        </p:nvCxnSpPr>
        <p:spPr>
          <a:xfrm flipV="1">
            <a:off x="6888056" y="65389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DA8E92A-6200-0B66-8EA9-7C1CA3B85B3D}"/>
              </a:ext>
            </a:extLst>
          </p:cNvPr>
          <p:cNvCxnSpPr>
            <a:cxnSpLocks/>
          </p:cNvCxnSpPr>
          <p:nvPr/>
        </p:nvCxnSpPr>
        <p:spPr>
          <a:xfrm flipV="1">
            <a:off x="6841398" y="6445033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AF8C19A-97A5-D71B-C366-9C88067DD89E}"/>
              </a:ext>
            </a:extLst>
          </p:cNvPr>
          <p:cNvSpPr txBox="1"/>
          <p:nvPr/>
        </p:nvSpPr>
        <p:spPr>
          <a:xfrm>
            <a:off x="1338099" y="4358800"/>
            <a:ext cx="159047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Non-Viral Microbes</a:t>
            </a:r>
          </a:p>
          <a:p>
            <a:pPr algn="ctr"/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Rebyota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D010506-1796-87AF-CEF5-73448F5511CE}"/>
              </a:ext>
            </a:extLst>
          </p:cNvPr>
          <p:cNvSpPr txBox="1"/>
          <p:nvPr/>
        </p:nvSpPr>
        <p:spPr>
          <a:xfrm>
            <a:off x="2133335" y="3586378"/>
            <a:ext cx="132719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Iron Oxide NPs </a:t>
            </a:r>
          </a:p>
          <a:p>
            <a:pPr algn="ctr"/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Feridex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1992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B14DFDE-A01B-1EE6-2B6A-476EFC34FFE7}"/>
              </a:ext>
            </a:extLst>
          </p:cNvPr>
          <p:cNvSpPr txBox="1"/>
          <p:nvPr/>
        </p:nvSpPr>
        <p:spPr>
          <a:xfrm>
            <a:off x="1887697" y="1306891"/>
            <a:ext cx="3445237" cy="2333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 of FDA approval &amp; name of product.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E526C4-BB4E-891B-2D27-5DDB47CF2360}"/>
              </a:ext>
            </a:extLst>
          </p:cNvPr>
          <p:cNvSpPr txBox="1"/>
          <p:nvPr/>
        </p:nvSpPr>
        <p:spPr>
          <a:xfrm>
            <a:off x="7749728" y="325062"/>
            <a:ext cx="1289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Microbubbles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Optison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A00844C-C1C5-49CC-0586-AFD92B48FB83}"/>
              </a:ext>
            </a:extLst>
          </p:cNvPr>
          <p:cNvSpPr txBox="1"/>
          <p:nvPr/>
        </p:nvSpPr>
        <p:spPr>
          <a:xfrm>
            <a:off x="0" y="6659295"/>
            <a:ext cx="2930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Made in </a:t>
            </a:r>
            <a:r>
              <a:rPr lang="en-US" sz="1050" dirty="0" err="1"/>
              <a:t>Biorender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2127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11290</TotalTime>
  <Words>318</Words>
  <Application>Microsoft Office PowerPoint</Application>
  <PresentationFormat>Widescreen</PresentationFormat>
  <Paragraphs>231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Ainslie</dc:creator>
  <cp:lastModifiedBy>Ainslie, Kristy</cp:lastModifiedBy>
  <cp:revision>93</cp:revision>
  <cp:lastPrinted>2021-12-30T19:25:30Z</cp:lastPrinted>
  <dcterms:created xsi:type="dcterms:W3CDTF">2019-06-19T22:16:56Z</dcterms:created>
  <dcterms:modified xsi:type="dcterms:W3CDTF">2023-02-05T20:21:00Z</dcterms:modified>
</cp:coreProperties>
</file>