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785" r:id="rId2"/>
    <p:sldId id="783" r:id="rId3"/>
    <p:sldId id="784" r:id="rId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9000"/>
    <a:srgbClr val="660066"/>
    <a:srgbClr val="380070"/>
    <a:srgbClr val="6600CC"/>
    <a:srgbClr val="6600FF"/>
    <a:srgbClr val="9933FF"/>
    <a:srgbClr val="9966FF"/>
    <a:srgbClr val="F4EE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110" d="100"/>
          <a:sy n="110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4CCE153-DBDD-47BF-9202-CEB4973455E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30EB95-A007-4E0B-A917-930F26CB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1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2184-8CB0-4FE1-B868-5C972FE5B1A6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9EC2-8638-45E1-BB2F-E69F46E6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.google.com/patent/US9107963B2/en" TargetMode="External"/><Relationship Id="rId2" Type="http://schemas.openxmlformats.org/officeDocument/2006/relationships/hyperlink" Target="https://patents.google.com/patent/US3596285A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hart of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7990BC84-082B-A88D-BDA2-88FFFEC2D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88" y="0"/>
            <a:ext cx="9143182" cy="6858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CF60569-9EE7-41DA-BCCB-186E2A4EBCD0}"/>
              </a:ext>
            </a:extLst>
          </p:cNvPr>
          <p:cNvSpPr txBox="1"/>
          <p:nvPr/>
        </p:nvSpPr>
        <p:spPr>
          <a:xfrm>
            <a:off x="1996613" y="5388434"/>
            <a:ext cx="658937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Viral </a:t>
            </a:r>
          </a:p>
          <a:p>
            <a:pPr algn="ctr">
              <a:lnSpc>
                <a:spcPts val="1100"/>
              </a:lnSpc>
            </a:pP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Vaccine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E9F0FF9-5B90-4D0D-9904-2B3E6BB29F83}"/>
              </a:ext>
            </a:extLst>
          </p:cNvPr>
          <p:cNvSpPr txBox="1"/>
          <p:nvPr/>
        </p:nvSpPr>
        <p:spPr>
          <a:xfrm>
            <a:off x="3015699" y="5029266"/>
            <a:ext cx="10175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Iron Oxide NPs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745DFA-14B9-4F63-BD53-E39AA59CFCD6}"/>
              </a:ext>
            </a:extLst>
          </p:cNvPr>
          <p:cNvSpPr txBox="1"/>
          <p:nvPr/>
        </p:nvSpPr>
        <p:spPr>
          <a:xfrm>
            <a:off x="3385221" y="4323461"/>
            <a:ext cx="77212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Colloidal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Gold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65041B-172A-4855-867F-D632CD1E533E}"/>
              </a:ext>
            </a:extLst>
          </p:cNvPr>
          <p:cNvSpPr txBox="1"/>
          <p:nvPr/>
        </p:nvSpPr>
        <p:spPr>
          <a:xfrm>
            <a:off x="5057207" y="3898714"/>
            <a:ext cx="107228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Emulsions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7CEB06-1185-4CD1-A9D8-751FFDF070E9}"/>
              </a:ext>
            </a:extLst>
          </p:cNvPr>
          <p:cNvSpPr txBox="1"/>
          <p:nvPr/>
        </p:nvSpPr>
        <p:spPr>
          <a:xfrm>
            <a:off x="5015088" y="2702564"/>
            <a:ext cx="12334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Mammalian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Cell Based Therapies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888BF-547B-4D6F-8075-BD89214F1275}"/>
              </a:ext>
            </a:extLst>
          </p:cNvPr>
          <p:cNvSpPr txBox="1"/>
          <p:nvPr/>
        </p:nvSpPr>
        <p:spPr>
          <a:xfrm>
            <a:off x="5225812" y="2376019"/>
            <a:ext cx="169306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Porous Silica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EC7DE6-F560-46A0-B67C-00E5C4BAD366}"/>
              </a:ext>
            </a:extLst>
          </p:cNvPr>
          <p:cNvSpPr txBox="1"/>
          <p:nvPr/>
        </p:nvSpPr>
        <p:spPr>
          <a:xfrm>
            <a:off x="6340173" y="5786077"/>
            <a:ext cx="110574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Protein/</a:t>
            </a:r>
          </a:p>
          <a:p>
            <a:r>
              <a:rPr lang="en-US" sz="1000" dirty="0"/>
              <a:t>Nucleic </a:t>
            </a:r>
          </a:p>
          <a:p>
            <a:r>
              <a:rPr lang="en-US" sz="1000" dirty="0"/>
              <a:t>Acid NP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32BF36-E6B8-4131-9FB6-D5A73AE28140}"/>
              </a:ext>
            </a:extLst>
          </p:cNvPr>
          <p:cNvSpPr txBox="1"/>
          <p:nvPr/>
        </p:nvSpPr>
        <p:spPr>
          <a:xfrm>
            <a:off x="6597438" y="4807272"/>
            <a:ext cx="1660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Hydrogels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70A127-1140-4A1B-8012-BE900BDC8A1A}"/>
              </a:ext>
            </a:extLst>
          </p:cNvPr>
          <p:cNvSpPr txBox="1"/>
          <p:nvPr/>
        </p:nvSpPr>
        <p:spPr>
          <a:xfrm>
            <a:off x="6705349" y="4084634"/>
            <a:ext cx="74057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 </a:t>
            </a:r>
          </a:p>
          <a:p>
            <a:r>
              <a:rPr lang="en-US" sz="1000" dirty="0"/>
              <a:t>Micelle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4D0D685-56B3-4AB7-BA8D-F0E98041B14D}"/>
              </a:ext>
            </a:extLst>
          </p:cNvPr>
          <p:cNvSpPr txBox="1"/>
          <p:nvPr/>
        </p:nvSpPr>
        <p:spPr>
          <a:xfrm>
            <a:off x="6584748" y="3626062"/>
            <a:ext cx="118624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Nanocrystals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B6B4B8-5356-4394-8B3A-2D652B1D6D59}"/>
              </a:ext>
            </a:extLst>
          </p:cNvPr>
          <p:cNvSpPr txBox="1"/>
          <p:nvPr/>
        </p:nvSpPr>
        <p:spPr>
          <a:xfrm>
            <a:off x="6968528" y="2413811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Liposome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BFD1BA-D8B2-4AC9-B2FB-CE34F826BD3A}"/>
              </a:ext>
            </a:extLst>
          </p:cNvPr>
          <p:cNvSpPr txBox="1"/>
          <p:nvPr/>
        </p:nvSpPr>
        <p:spPr>
          <a:xfrm>
            <a:off x="7199263" y="372788"/>
            <a:ext cx="128953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Virus-like </a:t>
            </a:r>
          </a:p>
          <a:p>
            <a:r>
              <a:rPr lang="en-US" sz="1000" dirty="0"/>
              <a:t>Particle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B55970B-7EE7-41AC-A27E-44BC174F5A40}"/>
              </a:ext>
            </a:extLst>
          </p:cNvPr>
          <p:cNvSpPr txBox="1"/>
          <p:nvPr/>
        </p:nvSpPr>
        <p:spPr>
          <a:xfrm>
            <a:off x="7363334" y="1445139"/>
            <a:ext cx="139074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Albumin </a:t>
            </a:r>
          </a:p>
          <a:p>
            <a:r>
              <a:rPr lang="en-US" sz="1000" dirty="0"/>
              <a:t>NP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AB95FF-681D-4559-9776-41BCD0C72825}"/>
              </a:ext>
            </a:extLst>
          </p:cNvPr>
          <p:cNvSpPr txBox="1"/>
          <p:nvPr/>
        </p:nvSpPr>
        <p:spPr>
          <a:xfrm>
            <a:off x="7484049" y="6250039"/>
            <a:ext cx="964049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Exosomes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E9019CD-74EE-421D-939E-CD9852E0E6FE}"/>
              </a:ext>
            </a:extLst>
          </p:cNvPr>
          <p:cNvSpPr txBox="1"/>
          <p:nvPr/>
        </p:nvSpPr>
        <p:spPr>
          <a:xfrm>
            <a:off x="7664523" y="5600817"/>
            <a:ext cx="89453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 Discs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EB5D74-FEE8-4828-AAFF-F2451F939DB5}"/>
              </a:ext>
            </a:extLst>
          </p:cNvPr>
          <p:cNvSpPr txBox="1"/>
          <p:nvPr/>
        </p:nvSpPr>
        <p:spPr>
          <a:xfrm>
            <a:off x="7832499" y="4474563"/>
            <a:ext cx="9257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Viral Vector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8665F8-9663-4628-BA44-EF8BDE73F9EA}"/>
              </a:ext>
            </a:extLst>
          </p:cNvPr>
          <p:cNvSpPr txBox="1"/>
          <p:nvPr/>
        </p:nvSpPr>
        <p:spPr>
          <a:xfrm>
            <a:off x="7925174" y="3286773"/>
            <a:ext cx="1484007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Polymeric Particles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6655CD-2551-479C-860F-21DDBBAFF1BD}"/>
              </a:ext>
            </a:extLst>
          </p:cNvPr>
          <p:cNvSpPr txBox="1"/>
          <p:nvPr/>
        </p:nvSpPr>
        <p:spPr>
          <a:xfrm>
            <a:off x="8120191" y="2660110"/>
            <a:ext cx="119431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PEGylation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CD21E6-A907-429C-A7B8-D643893D3BDC}"/>
              </a:ext>
            </a:extLst>
          </p:cNvPr>
          <p:cNvSpPr txBox="1"/>
          <p:nvPr/>
        </p:nvSpPr>
        <p:spPr>
          <a:xfrm>
            <a:off x="8202041" y="2083354"/>
            <a:ext cx="1135463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Dendrimer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790070-1B89-4480-9789-11E718A15AB6}"/>
              </a:ext>
            </a:extLst>
          </p:cNvPr>
          <p:cNvSpPr txBox="1"/>
          <p:nvPr/>
        </p:nvSpPr>
        <p:spPr>
          <a:xfrm>
            <a:off x="8489649" y="5711880"/>
            <a:ext cx="1649719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Quantum Dot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D00713-CFD8-46F6-87D5-8DEA3A161BAA}"/>
              </a:ext>
            </a:extLst>
          </p:cNvPr>
          <p:cNvSpPr txBox="1"/>
          <p:nvPr/>
        </p:nvSpPr>
        <p:spPr>
          <a:xfrm>
            <a:off x="8736775" y="4469725"/>
            <a:ext cx="115340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Polyplexes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F9875E-A4D4-4500-870A-A15A05A0B2D0}"/>
              </a:ext>
            </a:extLst>
          </p:cNvPr>
          <p:cNvSpPr txBox="1"/>
          <p:nvPr/>
        </p:nvSpPr>
        <p:spPr>
          <a:xfrm>
            <a:off x="8594394" y="5099839"/>
            <a:ext cx="1840296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Lipid/Nucleic Acid NPs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12908A7-D818-40C2-B38F-98B111FD9E6E}"/>
              </a:ext>
            </a:extLst>
          </p:cNvPr>
          <p:cNvSpPr txBox="1"/>
          <p:nvPr/>
        </p:nvSpPr>
        <p:spPr>
          <a:xfrm>
            <a:off x="9514542" y="1828727"/>
            <a:ext cx="1527644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Carbon </a:t>
            </a:r>
          </a:p>
          <a:p>
            <a:r>
              <a:rPr lang="en-US" sz="1000" dirty="0"/>
              <a:t>Nanotube</a:t>
            </a:r>
          </a:p>
          <a:p>
            <a:endParaRPr lang="en-US" sz="1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0B57D5-5609-4EEF-9BCF-8F7C1409CDB1}"/>
              </a:ext>
            </a:extLst>
          </p:cNvPr>
          <p:cNvSpPr txBox="1"/>
          <p:nvPr/>
        </p:nvSpPr>
        <p:spPr>
          <a:xfrm>
            <a:off x="9750837" y="1157139"/>
            <a:ext cx="140452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Targeted PEGylated Liposome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BB4219-6421-40B8-8C00-C1293CB3F2A0}"/>
              </a:ext>
            </a:extLst>
          </p:cNvPr>
          <p:cNvSpPr txBox="1"/>
          <p:nvPr/>
        </p:nvSpPr>
        <p:spPr>
          <a:xfrm>
            <a:off x="9537543" y="2799016"/>
            <a:ext cx="153967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Metal </a:t>
            </a:r>
          </a:p>
          <a:p>
            <a:r>
              <a:rPr lang="en-US" sz="1000" dirty="0"/>
              <a:t>Organic </a:t>
            </a:r>
          </a:p>
          <a:p>
            <a:r>
              <a:rPr lang="en-US" sz="1000" dirty="0"/>
              <a:t>Framework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C21B286-B7B2-426F-8100-C514B688A586}"/>
              </a:ext>
            </a:extLst>
          </p:cNvPr>
          <p:cNvSpPr txBox="1"/>
          <p:nvPr/>
        </p:nvSpPr>
        <p:spPr>
          <a:xfrm>
            <a:off x="9890175" y="5924003"/>
            <a:ext cx="151962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Polymersomes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20C1C33-FCC9-42F2-A2DD-6ED220C5C514}"/>
              </a:ext>
            </a:extLst>
          </p:cNvPr>
          <p:cNvSpPr txBox="1"/>
          <p:nvPr/>
        </p:nvSpPr>
        <p:spPr>
          <a:xfrm>
            <a:off x="10195387" y="5395178"/>
            <a:ext cx="1098717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Microneedles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2C3D1E-9B90-4721-A508-8DF2E869E08C}"/>
              </a:ext>
            </a:extLst>
          </p:cNvPr>
          <p:cNvSpPr txBox="1"/>
          <p:nvPr/>
        </p:nvSpPr>
        <p:spPr>
          <a:xfrm>
            <a:off x="10451624" y="4786227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PRINT </a:t>
            </a:r>
          </a:p>
          <a:p>
            <a:r>
              <a:rPr lang="en-US" sz="1000" dirty="0"/>
              <a:t>Particles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8C1C05-BAFE-4F7D-B83D-1E84FF0FBD89}"/>
              </a:ext>
            </a:extLst>
          </p:cNvPr>
          <p:cNvSpPr txBox="1"/>
          <p:nvPr/>
        </p:nvSpPr>
        <p:spPr>
          <a:xfrm>
            <a:off x="9772251" y="490055"/>
            <a:ext cx="157182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PEGylated </a:t>
            </a:r>
          </a:p>
          <a:p>
            <a:r>
              <a:rPr lang="en-US" sz="1000" dirty="0"/>
              <a:t>Polymer NP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A2F2F4A-F5F6-4B13-8D2E-1ED854F21D9F}"/>
              </a:ext>
            </a:extLst>
          </p:cNvPr>
          <p:cNvCxnSpPr>
            <a:cxnSpLocks/>
          </p:cNvCxnSpPr>
          <p:nvPr/>
        </p:nvCxnSpPr>
        <p:spPr>
          <a:xfrm flipV="1">
            <a:off x="2534090" y="20521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9B2A0B-11B3-41CA-A4E3-9ACC808B12AF}"/>
              </a:ext>
            </a:extLst>
          </p:cNvPr>
          <p:cNvCxnSpPr>
            <a:cxnSpLocks/>
          </p:cNvCxnSpPr>
          <p:nvPr/>
        </p:nvCxnSpPr>
        <p:spPr>
          <a:xfrm flipV="1">
            <a:off x="3122504" y="20521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E1AF898-FEF8-4933-9B24-B1F03C812FD0}"/>
              </a:ext>
            </a:extLst>
          </p:cNvPr>
          <p:cNvSpPr txBox="1"/>
          <p:nvPr/>
        </p:nvSpPr>
        <p:spPr>
          <a:xfrm>
            <a:off x="5015088" y="4652909"/>
            <a:ext cx="107228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Alum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D51105-CB5B-4F28-BC6D-9719725C10FC}"/>
              </a:ext>
            </a:extLst>
          </p:cNvPr>
          <p:cNvCxnSpPr>
            <a:cxnSpLocks/>
          </p:cNvCxnSpPr>
          <p:nvPr/>
        </p:nvCxnSpPr>
        <p:spPr>
          <a:xfrm flipV="1">
            <a:off x="3503115" y="60438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47FF1F8-7ED0-49F8-966F-F8C6F340018E}"/>
              </a:ext>
            </a:extLst>
          </p:cNvPr>
          <p:cNvSpPr txBox="1"/>
          <p:nvPr/>
        </p:nvSpPr>
        <p:spPr>
          <a:xfrm>
            <a:off x="8489649" y="6245406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DNA Origami</a:t>
            </a:r>
          </a:p>
          <a:p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6B04E8-96C5-44D2-A7EA-ECD1BF84FBE7}"/>
              </a:ext>
            </a:extLst>
          </p:cNvPr>
          <p:cNvSpPr txBox="1"/>
          <p:nvPr/>
        </p:nvSpPr>
        <p:spPr>
          <a:xfrm>
            <a:off x="9456943" y="3600533"/>
            <a:ext cx="10781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CAR T cells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B39264-75DE-46AC-8ED6-C0A9F6B940F2}"/>
              </a:ext>
            </a:extLst>
          </p:cNvPr>
          <p:cNvSpPr txBox="1"/>
          <p:nvPr/>
        </p:nvSpPr>
        <p:spPr>
          <a:xfrm>
            <a:off x="8239163" y="372237"/>
            <a:ext cx="61722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Stem</a:t>
            </a:r>
          </a:p>
          <a:p>
            <a:r>
              <a:rPr lang="en-US" sz="1000" dirty="0"/>
              <a:t>Cells</a:t>
            </a:r>
          </a:p>
          <a:p>
            <a:endParaRPr lang="en-U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95AD2A-9B41-47E2-B09E-3D0B1B01A08C}"/>
              </a:ext>
            </a:extLst>
          </p:cNvPr>
          <p:cNvSpPr txBox="1"/>
          <p:nvPr/>
        </p:nvSpPr>
        <p:spPr>
          <a:xfrm>
            <a:off x="5159501" y="3339600"/>
            <a:ext cx="123349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Minicell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C24BA4-9432-4281-B60E-D71F095EE27E}"/>
              </a:ext>
            </a:extLst>
          </p:cNvPr>
          <p:cNvSpPr txBox="1"/>
          <p:nvPr/>
        </p:nvSpPr>
        <p:spPr>
          <a:xfrm>
            <a:off x="7079428" y="962956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Microbubbles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76F59F-F71A-419E-A26B-682167CF01AE}"/>
              </a:ext>
            </a:extLst>
          </p:cNvPr>
          <p:cNvSpPr txBox="1"/>
          <p:nvPr/>
        </p:nvSpPr>
        <p:spPr>
          <a:xfrm>
            <a:off x="4806205" y="5092953"/>
            <a:ext cx="706593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Hafnium </a:t>
            </a:r>
          </a:p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NPs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50780B-371F-416E-B210-E64514002DB6}"/>
              </a:ext>
            </a:extLst>
          </p:cNvPr>
          <p:cNvSpPr txBox="1"/>
          <p:nvPr/>
        </p:nvSpPr>
        <p:spPr>
          <a:xfrm>
            <a:off x="3424069" y="6010103"/>
            <a:ext cx="101757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Non-Viral </a:t>
            </a:r>
          </a:p>
          <a:p>
            <a:pPr algn="l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Microbes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83263A-7A61-4C34-B7B7-FD8ADF975EB6}"/>
              </a:ext>
            </a:extLst>
          </p:cNvPr>
          <p:cNvSpPr txBox="1"/>
          <p:nvPr/>
        </p:nvSpPr>
        <p:spPr>
          <a:xfrm>
            <a:off x="4064357" y="5618372"/>
            <a:ext cx="1226545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Cyclodextrin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9DFE3B-E476-4248-90B4-131C4E5E7807}"/>
              </a:ext>
            </a:extLst>
          </p:cNvPr>
          <p:cNvCxnSpPr>
            <a:cxnSpLocks/>
          </p:cNvCxnSpPr>
          <p:nvPr/>
        </p:nvCxnSpPr>
        <p:spPr>
          <a:xfrm flipV="1">
            <a:off x="4278895" y="16254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8695BA-CD47-4A93-B5FA-953925EBF995}"/>
              </a:ext>
            </a:extLst>
          </p:cNvPr>
          <p:cNvCxnSpPr>
            <a:cxnSpLocks/>
          </p:cNvCxnSpPr>
          <p:nvPr/>
        </p:nvCxnSpPr>
        <p:spPr>
          <a:xfrm flipV="1">
            <a:off x="4893791" y="171872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99C63E-ECB0-4087-B4F0-93A3357C28E2}"/>
              </a:ext>
            </a:extLst>
          </p:cNvPr>
          <p:cNvCxnSpPr>
            <a:cxnSpLocks/>
          </p:cNvCxnSpPr>
          <p:nvPr/>
        </p:nvCxnSpPr>
        <p:spPr>
          <a:xfrm flipV="1">
            <a:off x="2537368" y="6318141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8BB4E31-37CD-4B47-89D8-EC1F0D80E1AC}"/>
              </a:ext>
            </a:extLst>
          </p:cNvPr>
          <p:cNvCxnSpPr>
            <a:cxnSpLocks/>
          </p:cNvCxnSpPr>
          <p:nvPr/>
        </p:nvCxnSpPr>
        <p:spPr>
          <a:xfrm flipV="1">
            <a:off x="3076295" y="6337218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364364-389F-46D9-B8E1-E42ABE6D9CA3}"/>
              </a:ext>
            </a:extLst>
          </p:cNvPr>
          <p:cNvCxnSpPr>
            <a:cxnSpLocks/>
          </p:cNvCxnSpPr>
          <p:nvPr/>
        </p:nvCxnSpPr>
        <p:spPr>
          <a:xfrm flipV="1">
            <a:off x="4246351" y="63181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5D1DA8-C966-4A00-9338-F29241F972BA}"/>
              </a:ext>
            </a:extLst>
          </p:cNvPr>
          <p:cNvCxnSpPr>
            <a:cxnSpLocks/>
          </p:cNvCxnSpPr>
          <p:nvPr/>
        </p:nvCxnSpPr>
        <p:spPr>
          <a:xfrm flipV="1">
            <a:off x="4812153" y="6365917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8795A20-9D9D-476E-B96A-9BC36CA15D6D}"/>
              </a:ext>
            </a:extLst>
          </p:cNvPr>
          <p:cNvSpPr txBox="1"/>
          <p:nvPr/>
        </p:nvSpPr>
        <p:spPr>
          <a:xfrm>
            <a:off x="6639218" y="2915743"/>
            <a:ext cx="128953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Layer-by-Layer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120736-5F3D-4D8A-A40A-2FB1AFE3D0E7}"/>
              </a:ext>
            </a:extLst>
          </p:cNvPr>
          <p:cNvSpPr txBox="1"/>
          <p:nvPr/>
        </p:nvSpPr>
        <p:spPr>
          <a:xfrm>
            <a:off x="6235152" y="1531600"/>
            <a:ext cx="110574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Polymer</a:t>
            </a:r>
          </a:p>
          <a:p>
            <a:r>
              <a:rPr lang="en-US" sz="1000" dirty="0"/>
              <a:t>Drug</a:t>
            </a:r>
          </a:p>
          <a:p>
            <a:r>
              <a:rPr lang="en-US" sz="1000" dirty="0"/>
              <a:t>Conjugate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14E915-D7BF-47D0-9C75-E102879C045C}"/>
              </a:ext>
            </a:extLst>
          </p:cNvPr>
          <p:cNvSpPr txBox="1"/>
          <p:nvPr/>
        </p:nvSpPr>
        <p:spPr>
          <a:xfrm>
            <a:off x="8052122" y="894129"/>
            <a:ext cx="2377138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Membrane Coated NPs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BF0374-0950-42AE-9805-7E5641D53A31}"/>
              </a:ext>
            </a:extLst>
          </p:cNvPr>
          <p:cNvSpPr txBox="1"/>
          <p:nvPr/>
        </p:nvSpPr>
        <p:spPr>
          <a:xfrm>
            <a:off x="6081106" y="5366386"/>
            <a:ext cx="123349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Antibody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Drug Conjugate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AFCD5-C4EA-98B1-48E2-10EF961055B1}"/>
              </a:ext>
            </a:extLst>
          </p:cNvPr>
          <p:cNvSpPr txBox="1"/>
          <p:nvPr/>
        </p:nvSpPr>
        <p:spPr>
          <a:xfrm>
            <a:off x="4033274" y="3730158"/>
            <a:ext cx="77212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Colloidal </a:t>
            </a:r>
          </a:p>
          <a:p>
            <a:pPr algn="ctr">
              <a:lnSpc>
                <a:spcPts val="1100"/>
              </a:lnSpc>
            </a:pPr>
            <a:r>
              <a:rPr lang="en-US" sz="1000" dirty="0">
                <a:solidFill>
                  <a:schemeClr val="tx1"/>
                </a:solidFill>
              </a:rPr>
              <a:t>Silver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E183F-5A79-2781-D28A-36E0DBA4B2FD}"/>
              </a:ext>
            </a:extLst>
          </p:cNvPr>
          <p:cNvSpPr txBox="1"/>
          <p:nvPr/>
        </p:nvSpPr>
        <p:spPr>
          <a:xfrm>
            <a:off x="2135174" y="6630364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7D3C-F67D-09A5-ACFC-779DBFA304D4}"/>
              </a:ext>
            </a:extLst>
          </p:cNvPr>
          <p:cNvSpPr txBox="1"/>
          <p:nvPr/>
        </p:nvSpPr>
        <p:spPr>
          <a:xfrm>
            <a:off x="7957846" y="3871222"/>
            <a:ext cx="10396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Microvesicles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F25E2-66D7-ECE4-0F73-5AEE7C82464C}"/>
              </a:ext>
            </a:extLst>
          </p:cNvPr>
          <p:cNvSpPr txBox="1"/>
          <p:nvPr/>
        </p:nvSpPr>
        <p:spPr>
          <a:xfrm>
            <a:off x="10748817" y="3549510"/>
            <a:ext cx="1240495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Heteromultivalent</a:t>
            </a:r>
          </a:p>
          <a:p>
            <a:r>
              <a:rPr lang="en-US" dirty="0"/>
              <a:t>Particles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2CA3A-3E73-484D-159D-73D708D0E1A8}"/>
              </a:ext>
            </a:extLst>
          </p:cNvPr>
          <p:cNvSpPr txBox="1"/>
          <p:nvPr/>
        </p:nvSpPr>
        <p:spPr>
          <a:xfrm>
            <a:off x="7881353" y="5131883"/>
            <a:ext cx="925770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3D Printing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94D4A-DA19-76F6-F351-7670D6B2000A}"/>
              </a:ext>
            </a:extLst>
          </p:cNvPr>
          <p:cNvSpPr txBox="1"/>
          <p:nvPr/>
        </p:nvSpPr>
        <p:spPr>
          <a:xfrm>
            <a:off x="9501756" y="2287876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Janus</a:t>
            </a:r>
          </a:p>
          <a:p>
            <a:r>
              <a:rPr lang="en-US" sz="1000" dirty="0"/>
              <a:t>Particles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CF1E7-E8BF-48CE-BEC6-632AB3F31122}"/>
              </a:ext>
            </a:extLst>
          </p:cNvPr>
          <p:cNvSpPr txBox="1"/>
          <p:nvPr/>
        </p:nvSpPr>
        <p:spPr>
          <a:xfrm>
            <a:off x="10558164" y="4122174"/>
            <a:ext cx="109871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1000" dirty="0"/>
              <a:t>Cell</a:t>
            </a:r>
          </a:p>
          <a:p>
            <a:r>
              <a:rPr lang="en-US" sz="1000" dirty="0"/>
              <a:t>Backpack</a:t>
            </a:r>
          </a:p>
        </p:txBody>
      </p:sp>
    </p:spTree>
    <p:extLst>
      <p:ext uri="{BB962C8B-B14F-4D97-AF65-F5344CB8AC3E}">
        <p14:creationId xmlns:p14="http://schemas.microsoft.com/office/powerpoint/2010/main" val="97616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different types of cells&#10;&#10;Description automatically generated">
            <a:extLst>
              <a:ext uri="{FF2B5EF4-FFF2-40B4-BE49-F238E27FC236}">
                <a16:creationId xmlns:a16="http://schemas.microsoft.com/office/drawing/2014/main" id="{6D00D95B-8F6E-2A9C-4268-2E79BB42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2147"/>
            <a:ext cx="9144000" cy="6858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9E18822-534C-AA53-C526-CC9BB5119513}"/>
              </a:ext>
            </a:extLst>
          </p:cNvPr>
          <p:cNvSpPr txBox="1"/>
          <p:nvPr/>
        </p:nvSpPr>
        <p:spPr>
          <a:xfrm>
            <a:off x="2144151" y="5813580"/>
            <a:ext cx="132719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Viral Vaccine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Approved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Pre-FDA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76B8B5-AAA0-2E58-D71E-5A31305EA39C}"/>
              </a:ext>
            </a:extLst>
          </p:cNvPr>
          <p:cNvSpPr txBox="1"/>
          <p:nvPr/>
        </p:nvSpPr>
        <p:spPr>
          <a:xfrm>
            <a:off x="5423592" y="1457101"/>
            <a:ext cx="1072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Intralipid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7C1E76-99CB-96F7-6163-36CDAD70B35A}"/>
              </a:ext>
            </a:extLst>
          </p:cNvPr>
          <p:cNvSpPr txBox="1"/>
          <p:nvPr/>
        </p:nvSpPr>
        <p:spPr>
          <a:xfrm>
            <a:off x="4772579" y="182198"/>
            <a:ext cx="184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Mammalian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Based Therapies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2F04F7-D9A7-B75A-A27F-B39F48172368}"/>
              </a:ext>
            </a:extLst>
          </p:cNvPr>
          <p:cNvSpPr txBox="1"/>
          <p:nvPr/>
        </p:nvSpPr>
        <p:spPr>
          <a:xfrm>
            <a:off x="5148330" y="2782669"/>
            <a:ext cx="16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Diphtheria Vaccine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1932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CED063-E3E3-4817-A117-C93BD0C52B3F}"/>
              </a:ext>
            </a:extLst>
          </p:cNvPr>
          <p:cNvSpPr txBox="1"/>
          <p:nvPr/>
        </p:nvSpPr>
        <p:spPr>
          <a:xfrm>
            <a:off x="6813405" y="3899404"/>
            <a:ext cx="1139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Hydrogels</a:t>
            </a:r>
          </a:p>
          <a:p>
            <a:pPr algn="ctr"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Soflens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E84C04-A1BC-C227-2B44-7B68402F4B47}"/>
              </a:ext>
            </a:extLst>
          </p:cNvPr>
          <p:cNvSpPr txBox="1"/>
          <p:nvPr/>
        </p:nvSpPr>
        <p:spPr>
          <a:xfrm>
            <a:off x="6967366" y="3028106"/>
            <a:ext cx="1186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Nanocrystals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DEF948-AC0F-18FD-1C61-0EED72A02438}"/>
              </a:ext>
            </a:extLst>
          </p:cNvPr>
          <p:cNvSpPr txBox="1"/>
          <p:nvPr/>
        </p:nvSpPr>
        <p:spPr>
          <a:xfrm>
            <a:off x="7276604" y="2103432"/>
            <a:ext cx="1289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Liposome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Doxil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E38C4D-3CF5-7953-2CA0-6CBD783F3F7C}"/>
              </a:ext>
            </a:extLst>
          </p:cNvPr>
          <p:cNvSpPr txBox="1"/>
          <p:nvPr/>
        </p:nvSpPr>
        <p:spPr>
          <a:xfrm>
            <a:off x="8859194" y="5514325"/>
            <a:ext cx="1289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Virus-like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052314-D55D-640B-FACF-448C26D9D3AB}"/>
              </a:ext>
            </a:extLst>
          </p:cNvPr>
          <p:cNvSpPr txBox="1"/>
          <p:nvPr/>
        </p:nvSpPr>
        <p:spPr>
          <a:xfrm>
            <a:off x="7387632" y="1061909"/>
            <a:ext cx="173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Albumin NP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Abraxane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365FCF-BBAA-D104-97B8-F69D7A5BB49F}"/>
              </a:ext>
            </a:extLst>
          </p:cNvPr>
          <p:cNvSpPr txBox="1"/>
          <p:nvPr/>
        </p:nvSpPr>
        <p:spPr>
          <a:xfrm>
            <a:off x="9422605" y="4892851"/>
            <a:ext cx="1035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Lipid Discs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Amphotec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E5439E-E4E8-1F59-B6FE-304136F1A626}"/>
              </a:ext>
            </a:extLst>
          </p:cNvPr>
          <p:cNvSpPr txBox="1"/>
          <p:nvPr/>
        </p:nvSpPr>
        <p:spPr>
          <a:xfrm>
            <a:off x="9449050" y="3984945"/>
            <a:ext cx="12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Viral Vector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1D2CAB-A302-542F-9868-E332B61A1C93}"/>
              </a:ext>
            </a:extLst>
          </p:cNvPr>
          <p:cNvSpPr txBox="1"/>
          <p:nvPr/>
        </p:nvSpPr>
        <p:spPr>
          <a:xfrm>
            <a:off x="9711297" y="3070172"/>
            <a:ext cx="1492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Polymeric Particles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Lupron depot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C2B089-974A-64DE-9F57-1371F0BD9CA2}"/>
              </a:ext>
            </a:extLst>
          </p:cNvPr>
          <p:cNvSpPr txBox="1"/>
          <p:nvPr/>
        </p:nvSpPr>
        <p:spPr>
          <a:xfrm>
            <a:off x="9939578" y="2219521"/>
            <a:ext cx="119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PEGylation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Adagen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A3515F-5363-551B-C4FF-7E4DFFF94F23}"/>
              </a:ext>
            </a:extLst>
          </p:cNvPr>
          <p:cNvSpPr txBox="1"/>
          <p:nvPr/>
        </p:nvSpPr>
        <p:spPr>
          <a:xfrm>
            <a:off x="10457756" y="345700"/>
            <a:ext cx="1528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Lipid/Nucleic Acid NPs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Onpattro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CAA18B4-BFBF-FE24-D952-F31223BC1E7B}"/>
              </a:ext>
            </a:extLst>
          </p:cNvPr>
          <p:cNvCxnSpPr>
            <a:cxnSpLocks/>
          </p:cNvCxnSpPr>
          <p:nvPr/>
        </p:nvCxnSpPr>
        <p:spPr>
          <a:xfrm flipV="1">
            <a:off x="2088583" y="5411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064F1C9-6C76-7A8A-6267-FBCA0839B78C}"/>
              </a:ext>
            </a:extLst>
          </p:cNvPr>
          <p:cNvCxnSpPr>
            <a:cxnSpLocks/>
          </p:cNvCxnSpPr>
          <p:nvPr/>
        </p:nvCxnSpPr>
        <p:spPr>
          <a:xfrm flipV="1">
            <a:off x="2908312" y="32147"/>
            <a:ext cx="114398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707DA2-5107-EC08-8D17-F8B5A41929D2}"/>
              </a:ext>
            </a:extLst>
          </p:cNvPr>
          <p:cNvCxnSpPr>
            <a:cxnSpLocks/>
          </p:cNvCxnSpPr>
          <p:nvPr/>
        </p:nvCxnSpPr>
        <p:spPr>
          <a:xfrm flipV="1">
            <a:off x="3566581" y="6043840"/>
            <a:ext cx="158621" cy="3220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A7BDC4F-7FA2-8A8F-F2A9-F022F1BD2ED5}"/>
              </a:ext>
            </a:extLst>
          </p:cNvPr>
          <p:cNvSpPr txBox="1"/>
          <p:nvPr/>
        </p:nvSpPr>
        <p:spPr>
          <a:xfrm>
            <a:off x="10437291" y="5787814"/>
            <a:ext cx="107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 T cells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Kymriah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C9D1F70-60EF-A47C-5CCE-62BB4D783B08}"/>
              </a:ext>
            </a:extLst>
          </p:cNvPr>
          <p:cNvSpPr txBox="1"/>
          <p:nvPr/>
        </p:nvSpPr>
        <p:spPr>
          <a:xfrm>
            <a:off x="10122622" y="1368871"/>
            <a:ext cx="1437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Hemacord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45CE46-CAF2-BF40-0E67-2D25706635F2}"/>
              </a:ext>
            </a:extLst>
          </p:cNvPr>
          <p:cNvSpPr txBox="1"/>
          <p:nvPr/>
        </p:nvSpPr>
        <p:spPr>
          <a:xfrm>
            <a:off x="2737691" y="2673022"/>
            <a:ext cx="1700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Cyclodextrin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Beta-cyclodextrin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E22955-604D-BB1D-6185-50DE99C8B8C6}"/>
              </a:ext>
            </a:extLst>
          </p:cNvPr>
          <p:cNvCxnSpPr>
            <a:cxnSpLocks/>
          </p:cNvCxnSpPr>
          <p:nvPr/>
        </p:nvCxnSpPr>
        <p:spPr>
          <a:xfrm flipV="1">
            <a:off x="3664174" y="55621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6818B5-B9F5-2E71-78E4-2589C5E6228A}"/>
              </a:ext>
            </a:extLst>
          </p:cNvPr>
          <p:cNvCxnSpPr>
            <a:cxnSpLocks/>
          </p:cNvCxnSpPr>
          <p:nvPr/>
        </p:nvCxnSpPr>
        <p:spPr>
          <a:xfrm flipV="1">
            <a:off x="4430552" y="77648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53317E0-1BC5-6D81-FA1E-75F36067509B}"/>
              </a:ext>
            </a:extLst>
          </p:cNvPr>
          <p:cNvCxnSpPr>
            <a:cxnSpLocks/>
          </p:cNvCxnSpPr>
          <p:nvPr/>
        </p:nvCxnSpPr>
        <p:spPr>
          <a:xfrm flipV="1">
            <a:off x="2088583" y="6422459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51383C6-0765-9F66-DAA4-D5C88CEE9686}"/>
              </a:ext>
            </a:extLst>
          </p:cNvPr>
          <p:cNvCxnSpPr>
            <a:cxnSpLocks/>
          </p:cNvCxnSpPr>
          <p:nvPr/>
        </p:nvCxnSpPr>
        <p:spPr>
          <a:xfrm flipV="1">
            <a:off x="2886201" y="6410639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03F384E-BEF9-FDC3-BD06-F9D97A4F9D2C}"/>
              </a:ext>
            </a:extLst>
          </p:cNvPr>
          <p:cNvCxnSpPr>
            <a:cxnSpLocks/>
          </p:cNvCxnSpPr>
          <p:nvPr/>
        </p:nvCxnSpPr>
        <p:spPr>
          <a:xfrm flipV="1">
            <a:off x="3664174" y="640222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2642EC6-D219-A972-B9D7-37127C9BBA07}"/>
              </a:ext>
            </a:extLst>
          </p:cNvPr>
          <p:cNvCxnSpPr>
            <a:cxnSpLocks/>
          </p:cNvCxnSpPr>
          <p:nvPr/>
        </p:nvCxnSpPr>
        <p:spPr>
          <a:xfrm flipV="1">
            <a:off x="4430552" y="6382646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CB7ED15-57F6-73EE-E94C-87D2B540B82D}"/>
              </a:ext>
            </a:extLst>
          </p:cNvPr>
          <p:cNvSpPr txBox="1"/>
          <p:nvPr/>
        </p:nvSpPr>
        <p:spPr>
          <a:xfrm>
            <a:off x="6068993" y="5490013"/>
            <a:ext cx="1843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Polymer Drug Conjugate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Naloxegol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9123E8-73BD-7BB9-16D9-920B32A7CC32}"/>
              </a:ext>
            </a:extLst>
          </p:cNvPr>
          <p:cNvSpPr txBox="1"/>
          <p:nvPr/>
        </p:nvSpPr>
        <p:spPr>
          <a:xfrm>
            <a:off x="5881014" y="4569671"/>
            <a:ext cx="2023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Drug Conjugate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Adcetris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E6B76C7-1040-074F-F557-7D5BE4D6AF37}"/>
              </a:ext>
            </a:extLst>
          </p:cNvPr>
          <p:cNvCxnSpPr>
            <a:cxnSpLocks/>
          </p:cNvCxnSpPr>
          <p:nvPr/>
        </p:nvCxnSpPr>
        <p:spPr>
          <a:xfrm flipV="1">
            <a:off x="6820229" y="6390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DA8E92A-6200-0B66-8EA9-7C1CA3B85B3D}"/>
              </a:ext>
            </a:extLst>
          </p:cNvPr>
          <p:cNvCxnSpPr>
            <a:cxnSpLocks/>
          </p:cNvCxnSpPr>
          <p:nvPr/>
        </p:nvCxnSpPr>
        <p:spPr>
          <a:xfrm flipV="1">
            <a:off x="6820229" y="6445033"/>
            <a:ext cx="158621" cy="32207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AF8C19A-97A5-D71B-C366-9C88067DD89E}"/>
              </a:ext>
            </a:extLst>
          </p:cNvPr>
          <p:cNvSpPr txBox="1"/>
          <p:nvPr/>
        </p:nvSpPr>
        <p:spPr>
          <a:xfrm>
            <a:off x="1338099" y="4312298"/>
            <a:ext cx="159047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Non-Viral Microbes</a:t>
            </a:r>
          </a:p>
          <a:p>
            <a:pPr algn="ctr"/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Rebyota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D010506-1796-87AF-CEF5-73448F5511CE}"/>
              </a:ext>
            </a:extLst>
          </p:cNvPr>
          <p:cNvSpPr txBox="1"/>
          <p:nvPr/>
        </p:nvSpPr>
        <p:spPr>
          <a:xfrm>
            <a:off x="2133335" y="3586378"/>
            <a:ext cx="132719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Iron Oxide NPs </a:t>
            </a:r>
          </a:p>
          <a:p>
            <a:pPr algn="ctr"/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Feridex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1992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B14DFDE-A01B-1EE6-2B6A-476EFC34FFE7}"/>
              </a:ext>
            </a:extLst>
          </p:cNvPr>
          <p:cNvSpPr txBox="1"/>
          <p:nvPr/>
        </p:nvSpPr>
        <p:spPr>
          <a:xfrm>
            <a:off x="1887697" y="1306891"/>
            <a:ext cx="3445237" cy="2333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>
              <a:lnSpc>
                <a:spcPts val="11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 of FDA approval &amp; name of product.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E526C4-BB4E-891B-2D27-5DDB47CF2360}"/>
              </a:ext>
            </a:extLst>
          </p:cNvPr>
          <p:cNvSpPr txBox="1"/>
          <p:nvPr/>
        </p:nvSpPr>
        <p:spPr>
          <a:xfrm>
            <a:off x="7749728" y="325062"/>
            <a:ext cx="1289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1100"/>
              </a:lnSpc>
              <a:defRPr sz="105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Microbubbles</a:t>
            </a:r>
          </a:p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Optison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A00844C-C1C5-49CC-0586-AFD92B48FB83}"/>
              </a:ext>
            </a:extLst>
          </p:cNvPr>
          <p:cNvSpPr txBox="1"/>
          <p:nvPr/>
        </p:nvSpPr>
        <p:spPr>
          <a:xfrm>
            <a:off x="-19580" y="6634603"/>
            <a:ext cx="2930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Made in </a:t>
            </a:r>
            <a:r>
              <a:rPr lang="en-US" sz="1050" dirty="0" err="1"/>
              <a:t>Biorender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212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F49F-584A-CC54-DF61-756D34B1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4" y="159756"/>
            <a:ext cx="11215396" cy="88527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Additions since Stiepel et al. (https://aiche.onlinelibrary.wiley.com/doi/full/10.1002/btm2.10421)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5EC3-45FC-BBC9-C474-9FB849AD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79" y="1045028"/>
            <a:ext cx="11711473" cy="553305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F1419"/>
                </a:solidFill>
                <a:latin typeface="TwitterChirp"/>
              </a:rPr>
              <a:t>Silver NPs (1889)</a:t>
            </a:r>
          </a:p>
          <a:p>
            <a:pPr lvl="1"/>
            <a:r>
              <a:rPr lang="en-US" dirty="0">
                <a:solidFill>
                  <a:srgbClr val="212121"/>
                </a:solidFill>
                <a:latin typeface="BlinkMacSystemFont"/>
              </a:rPr>
              <a:t>Nowack B, Krug HF, Height M. 120 years of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nanosilver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history: implications for policy makers. Environ Sci Technol. 2011 Feb 15;45(4):1177-83.</a:t>
            </a:r>
          </a:p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Polymer drug conjugate (1955)</a:t>
            </a:r>
          </a:p>
          <a:p>
            <a:pPr lvl="1"/>
            <a:r>
              <a:rPr lang="en-US" dirty="0">
                <a:solidFill>
                  <a:srgbClr val="212121"/>
                </a:solidFill>
                <a:latin typeface="BlinkMacSystemFont"/>
              </a:rPr>
              <a:t>Pradip Thakor,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Valamla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Bhavana, Reena Sharma, Saurabh Srivastava, Shashi Bala Singh,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Neelesh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Kumar Mehra. Polymer–drug conjugates: recent advances and future perspectives. Drug Discovery Today. Volume 25, Issue 9. 2020. Pages 1718-1726.</a:t>
            </a:r>
          </a:p>
          <a:p>
            <a:r>
              <a:rPr lang="en-US" dirty="0"/>
              <a:t>Antibody-drug conjugates (1957)</a:t>
            </a:r>
          </a:p>
          <a:p>
            <a:pPr lvl="1"/>
            <a:r>
              <a:rPr lang="en-US" dirty="0"/>
              <a:t>Fu, Z., Li, S., Han, S. et al. Antibody drug conjugate: the “biological missile” for targeted cancer therapy. Sig </a:t>
            </a:r>
            <a:r>
              <a:rPr lang="en-US" dirty="0" err="1"/>
              <a:t>Transduct</a:t>
            </a:r>
            <a:r>
              <a:rPr lang="en-US" dirty="0"/>
              <a:t> Target </a:t>
            </a:r>
            <a:r>
              <a:rPr lang="en-US" dirty="0" err="1"/>
              <a:t>Ther</a:t>
            </a:r>
            <a:r>
              <a:rPr lang="en-US" dirty="0"/>
              <a:t> 7, 93 (2022). </a:t>
            </a:r>
          </a:p>
          <a:p>
            <a:r>
              <a:rPr lang="en-US" dirty="0">
                <a:solidFill>
                  <a:srgbClr val="0F1419"/>
                </a:solidFill>
                <a:latin typeface="TwitterChirp"/>
              </a:rPr>
              <a:t>3D Printing (1971)</a:t>
            </a:r>
          </a:p>
          <a:p>
            <a:pPr lvl="1"/>
            <a:r>
              <a:rPr lang="en-US" dirty="0">
                <a:solidFill>
                  <a:srgbClr val="0F1419"/>
                </a:solidFill>
                <a:latin typeface="TwitterChirp"/>
                <a:hlinkClick r:id="rId2"/>
              </a:rPr>
              <a:t>https://patents.google.com/patent/US3596285A/en</a:t>
            </a:r>
            <a:endParaRPr lang="en-US" dirty="0">
              <a:solidFill>
                <a:srgbClr val="0F1419"/>
              </a:solidFill>
              <a:latin typeface="TwitterChirp"/>
            </a:endParaRPr>
          </a:p>
          <a:p>
            <a:r>
              <a:rPr lang="en-US" dirty="0" err="1">
                <a:solidFill>
                  <a:srgbClr val="0F1419"/>
                </a:solidFill>
                <a:latin typeface="TwitterChirp"/>
              </a:rPr>
              <a:t>Microvesicles</a:t>
            </a:r>
            <a:r>
              <a:rPr lang="en-US" dirty="0">
                <a:solidFill>
                  <a:srgbClr val="0F1419"/>
                </a:solidFill>
                <a:latin typeface="TwitterChirp"/>
              </a:rPr>
              <a:t> (1975)</a:t>
            </a:r>
          </a:p>
          <a:p>
            <a:pPr lvl="1"/>
            <a:r>
              <a:rPr lang="en-US" dirty="0">
                <a:solidFill>
                  <a:srgbClr val="0F1419"/>
                </a:solidFill>
                <a:latin typeface="TwitterChirp"/>
              </a:rPr>
              <a:t>https://www.ncbi.nlm.nih.gov/pmc/articles/PMC8681215/</a:t>
            </a:r>
          </a:p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Membrane coated particles (1981)</a:t>
            </a:r>
          </a:p>
          <a:p>
            <a:pPr lvl="1"/>
            <a:r>
              <a:rPr lang="en-US" dirty="0">
                <a:solidFill>
                  <a:srgbClr val="212121"/>
                </a:solidFill>
                <a:latin typeface="BlinkMacSystemFont"/>
              </a:rPr>
              <a:t>E. Evans, K. Buxbaum. Affinity of red blood cell membrane for particle surfaces measured by the extent of particle encapsulation. Biophysical Journal, Volume 34, Issue 1, 1981, Pages 1-12.</a:t>
            </a:r>
          </a:p>
          <a:p>
            <a:r>
              <a:rPr lang="en-US" dirty="0">
                <a:solidFill>
                  <a:srgbClr val="0F1419"/>
                </a:solidFill>
                <a:latin typeface="TwitterChirp"/>
              </a:rPr>
              <a:t>Janus particles (1989)</a:t>
            </a:r>
          </a:p>
          <a:p>
            <a:pPr lvl="1"/>
            <a:r>
              <a:rPr lang="en-US" dirty="0">
                <a:solidFill>
                  <a:srgbClr val="0F1419"/>
                </a:solidFill>
                <a:latin typeface="TwitterChirp"/>
              </a:rPr>
              <a:t>C. Casagrande, P. Fabre, E. Raphaël, and M. </a:t>
            </a:r>
            <a:r>
              <a:rPr lang="en-US" dirty="0" err="1">
                <a:solidFill>
                  <a:srgbClr val="0F1419"/>
                </a:solidFill>
                <a:latin typeface="TwitterChirp"/>
              </a:rPr>
              <a:t>Veyssié</a:t>
            </a:r>
            <a:r>
              <a:rPr lang="en-US" dirty="0">
                <a:solidFill>
                  <a:srgbClr val="0F1419"/>
                </a:solidFill>
                <a:latin typeface="TwitterChirp"/>
              </a:rPr>
              <a:t>. "Janus Beads": Realization and </a:t>
            </a:r>
            <a:r>
              <a:rPr lang="en-US" dirty="0" err="1">
                <a:solidFill>
                  <a:srgbClr val="0F1419"/>
                </a:solidFill>
                <a:latin typeface="TwitterChirp"/>
              </a:rPr>
              <a:t>Behaviour</a:t>
            </a:r>
            <a:r>
              <a:rPr lang="en-US" dirty="0">
                <a:solidFill>
                  <a:srgbClr val="0F1419"/>
                </a:solidFill>
                <a:latin typeface="TwitterChirp"/>
              </a:rPr>
              <a:t> at Water/Oil Interfaces.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-apple-system"/>
              </a:rPr>
              <a:t>EPL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9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251. 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DOI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10.1209/0295-5075/9/3/011</a:t>
            </a:r>
            <a:endParaRPr lang="en-US" dirty="0">
              <a:solidFill>
                <a:srgbClr val="0F1419"/>
              </a:solidFill>
              <a:latin typeface="TwitterChirp"/>
            </a:endParaRPr>
          </a:p>
          <a:p>
            <a:r>
              <a:rPr lang="en-US" dirty="0">
                <a:solidFill>
                  <a:srgbClr val="0F1419"/>
                </a:solidFill>
                <a:latin typeface="TwitterChirp"/>
              </a:rPr>
              <a:t>Cell Backpack (2008)</a:t>
            </a:r>
          </a:p>
          <a:p>
            <a:pPr lvl="1"/>
            <a:r>
              <a:rPr lang="en-US" dirty="0" err="1">
                <a:solidFill>
                  <a:srgbClr val="0F1419"/>
                </a:solidFill>
                <a:latin typeface="TwitterChirp"/>
              </a:rPr>
              <a:t>Swiston</a:t>
            </a:r>
            <a:r>
              <a:rPr lang="en-US" dirty="0">
                <a:solidFill>
                  <a:srgbClr val="0F1419"/>
                </a:solidFill>
                <a:latin typeface="TwitterChirp"/>
              </a:rPr>
              <a:t> AJ, Cheng C, Um SH, Irvine DJ, Cohen RE, </a:t>
            </a:r>
            <a:r>
              <a:rPr lang="en-US" dirty="0" err="1">
                <a:solidFill>
                  <a:srgbClr val="0F1419"/>
                </a:solidFill>
                <a:latin typeface="TwitterChirp"/>
              </a:rPr>
              <a:t>Rubner</a:t>
            </a:r>
            <a:r>
              <a:rPr lang="en-US" dirty="0">
                <a:solidFill>
                  <a:srgbClr val="0F1419"/>
                </a:solidFill>
                <a:latin typeface="TwitterChirp"/>
              </a:rPr>
              <a:t> MF. Surface functionalization of living cells with multilayer patches. Nano Lett. 2008 Dec;8(12):4446-53.</a:t>
            </a:r>
          </a:p>
          <a:p>
            <a:r>
              <a:rPr lang="en-US" b="0" i="0" dirty="0" err="1">
                <a:solidFill>
                  <a:srgbClr val="0F1419"/>
                </a:solidFill>
                <a:effectLst/>
                <a:latin typeface="TwitterChirp"/>
              </a:rPr>
              <a:t>Heteromultivalent</a:t>
            </a:r>
            <a:r>
              <a:rPr lang="en-US" b="0" i="0" dirty="0">
                <a:solidFill>
                  <a:srgbClr val="0F1419"/>
                </a:solidFill>
                <a:effectLst/>
                <a:latin typeface="TwitterChirp"/>
              </a:rPr>
              <a:t> Nanoparticles (2012)</a:t>
            </a:r>
          </a:p>
          <a:p>
            <a:pPr lvl="1"/>
            <a:r>
              <a:rPr lang="en-US" dirty="0">
                <a:solidFill>
                  <a:srgbClr val="0F1419"/>
                </a:solidFill>
                <a:latin typeface="TwitterChirp"/>
                <a:hlinkClick r:id="rId3"/>
              </a:rPr>
              <a:t>https://patents.google.com/patent/US9107963B2/en</a:t>
            </a:r>
            <a:endParaRPr lang="en-US" dirty="0">
              <a:solidFill>
                <a:srgbClr val="0F1419"/>
              </a:solidFill>
              <a:latin typeface="TwitterChirp"/>
            </a:endParaRPr>
          </a:p>
          <a:p>
            <a:endParaRPr lang="en-US" dirty="0">
              <a:solidFill>
                <a:srgbClr val="0F1419"/>
              </a:solidFill>
              <a:latin typeface="TwitterChirp"/>
            </a:endParaRPr>
          </a:p>
          <a:p>
            <a:pPr lvl="1"/>
            <a:endParaRPr lang="en-US" b="0" i="0" dirty="0">
              <a:solidFill>
                <a:srgbClr val="0F1419"/>
              </a:solidFill>
              <a:effectLst/>
              <a:latin typeface="TwitterChirp"/>
            </a:endParaRPr>
          </a:p>
          <a:p>
            <a:pPr lvl="1"/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endParaRPr lang="en-US" b="0" i="0" dirty="0">
              <a:solidFill>
                <a:srgbClr val="0F1419"/>
              </a:solidFill>
              <a:effectLst/>
              <a:latin typeface="TwitterChirp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6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11448</TotalTime>
  <Words>545</Words>
  <Application>Microsoft Office PowerPoint</Application>
  <PresentationFormat>Widescreen</PresentationFormat>
  <Paragraphs>166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-apple-system</vt:lpstr>
      <vt:lpstr>Arial</vt:lpstr>
      <vt:lpstr>BlinkMacSystemFont</vt:lpstr>
      <vt:lpstr>Calibri</vt:lpstr>
      <vt:lpstr>Calibri Light</vt:lpstr>
      <vt:lpstr>Roboto</vt:lpstr>
      <vt:lpstr>TwitterChirp</vt:lpstr>
      <vt:lpstr>Office Theme</vt:lpstr>
      <vt:lpstr>PowerPoint Presentation</vt:lpstr>
      <vt:lpstr>PowerPoint Presentation</vt:lpstr>
      <vt:lpstr>Additions since Stiepel et al. (https://aiche.onlinelibrary.wiley.com/doi/full/10.1002/btm2.10421)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Ainslie</dc:creator>
  <cp:lastModifiedBy>Ainslie, Kristy</cp:lastModifiedBy>
  <cp:revision>95</cp:revision>
  <cp:lastPrinted>2021-12-30T19:25:30Z</cp:lastPrinted>
  <dcterms:created xsi:type="dcterms:W3CDTF">2019-06-19T22:16:56Z</dcterms:created>
  <dcterms:modified xsi:type="dcterms:W3CDTF">2023-11-19T16:17:28Z</dcterms:modified>
</cp:coreProperties>
</file>